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82" r:id="rId5"/>
    <p:sldId id="260" r:id="rId6"/>
    <p:sldId id="261" r:id="rId7"/>
    <p:sldId id="288" r:id="rId8"/>
    <p:sldId id="28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3" r:id="rId20"/>
    <p:sldId id="286" r:id="rId21"/>
    <p:sldId id="284" r:id="rId22"/>
    <p:sldId id="274" r:id="rId23"/>
    <p:sldId id="276" r:id="rId24"/>
    <p:sldId id="277" r:id="rId25"/>
    <p:sldId id="287" r:id="rId26"/>
    <p:sldId id="290" r:id="rId27"/>
    <p:sldId id="289" r:id="rId28"/>
    <p:sldId id="278" r:id="rId29"/>
    <p:sldId id="279" r:id="rId30"/>
    <p:sldId id="280" r:id="rId3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FFFF"/>
    <a:srgbClr val="C2FED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35"/>
    <p:restoredTop sz="92818"/>
  </p:normalViewPr>
  <p:slideViewPr>
    <p:cSldViewPr snapToGrid="0" snapToObjects="1">
      <p:cViewPr>
        <p:scale>
          <a:sx n="80" d="100"/>
          <a:sy n="80" d="100"/>
        </p:scale>
        <p:origin x="-1188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7" name="Shape 6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688366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reeform 13"/>
          <p:cNvSpPr/>
          <p:nvPr/>
        </p:nvSpPr>
        <p:spPr>
          <a:xfrm>
            <a:off x="-9526" y="-7939"/>
            <a:ext cx="9163051" cy="1041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B0F0">
                  <a:alpha val="20000"/>
                </a:srgbClr>
              </a:gs>
              <a:gs pos="70000">
                <a:srgbClr val="B7CDE7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7" name="Freeform 14"/>
          <p:cNvSpPr/>
          <p:nvPr/>
        </p:nvSpPr>
        <p:spPr>
          <a:xfrm>
            <a:off x="4381500" y="-7938"/>
            <a:ext cx="4762500" cy="60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7CDE7">
                  <a:alpha val="20000"/>
                </a:srgbClr>
              </a:gs>
              <a:gs pos="52999">
                <a:srgbClr val="00B0F0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130" name="Group 15"/>
          <p:cNvGrpSpPr/>
          <p:nvPr/>
        </p:nvGrpSpPr>
        <p:grpSpPr>
          <a:xfrm>
            <a:off x="-29293" y="-15322"/>
            <a:ext cx="9197073" cy="1057214"/>
            <a:chOff x="-1" y="0"/>
            <a:chExt cx="9197072" cy="1057212"/>
          </a:xfrm>
        </p:grpSpPr>
        <p:sp>
          <p:nvSpPr>
            <p:cNvPr id="128" name="Freeform 16"/>
            <p:cNvSpPr/>
            <p:nvPr/>
          </p:nvSpPr>
          <p:spPr>
            <a:xfrm rot="21435692">
              <a:off x="9581" y="218537"/>
              <a:ext cx="9163054" cy="62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29" name="Freeform 17"/>
            <p:cNvSpPr/>
            <p:nvPr/>
          </p:nvSpPr>
          <p:spPr>
            <a:xfrm rot="21435692">
              <a:off x="14465" y="291559"/>
              <a:ext cx="9175754" cy="50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3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64969" y="70304"/>
            <a:ext cx="771528" cy="456748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u="none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14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15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 algn="l">
              <a:defRPr sz="4000" u="none" cap="all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17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17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1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u="none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04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u="none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14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13"/>
          <p:cNvSpPr/>
          <p:nvPr/>
        </p:nvSpPr>
        <p:spPr>
          <a:xfrm>
            <a:off x="-9526" y="-7939"/>
            <a:ext cx="9163051" cy="1041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B0F0">
                  <a:alpha val="20000"/>
                </a:srgbClr>
              </a:gs>
              <a:gs pos="70000">
                <a:srgbClr val="B7CDE7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" name="Freeform 14"/>
          <p:cNvSpPr/>
          <p:nvPr/>
        </p:nvSpPr>
        <p:spPr>
          <a:xfrm>
            <a:off x="4381500" y="-7938"/>
            <a:ext cx="4762500" cy="60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7CDE7">
                  <a:alpha val="20000"/>
                </a:srgbClr>
              </a:gs>
              <a:gs pos="52999">
                <a:srgbClr val="00B0F0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30" name="Group 15"/>
          <p:cNvGrpSpPr/>
          <p:nvPr/>
        </p:nvGrpSpPr>
        <p:grpSpPr>
          <a:xfrm>
            <a:off x="-29293" y="-15322"/>
            <a:ext cx="9197073" cy="1057214"/>
            <a:chOff x="-1" y="0"/>
            <a:chExt cx="9197072" cy="1057212"/>
          </a:xfrm>
        </p:grpSpPr>
        <p:sp>
          <p:nvSpPr>
            <p:cNvPr id="28" name="Freeform 16"/>
            <p:cNvSpPr/>
            <p:nvPr/>
          </p:nvSpPr>
          <p:spPr>
            <a:xfrm rot="21435692">
              <a:off x="9581" y="218537"/>
              <a:ext cx="9163054" cy="62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9" name="Freeform 17"/>
            <p:cNvSpPr/>
            <p:nvPr/>
          </p:nvSpPr>
          <p:spPr>
            <a:xfrm rot="21435692">
              <a:off x="14465" y="291559"/>
              <a:ext cx="9175754" cy="50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3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64969" y="70304"/>
            <a:ext cx="771528" cy="456748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2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23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 algn="l">
              <a:defRPr sz="4000" u="none" cap="all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25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26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2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2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u="none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85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6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u="none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95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Freeform 13"/>
          <p:cNvSpPr/>
          <p:nvPr/>
        </p:nvSpPr>
        <p:spPr>
          <a:xfrm>
            <a:off x="-9526" y="-7939"/>
            <a:ext cx="9163051" cy="1041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B0F0">
                  <a:alpha val="20000"/>
                </a:srgbClr>
              </a:gs>
              <a:gs pos="70000">
                <a:srgbClr val="B7CDE7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5" name="Freeform 14"/>
          <p:cNvSpPr/>
          <p:nvPr/>
        </p:nvSpPr>
        <p:spPr>
          <a:xfrm>
            <a:off x="4381500" y="-7938"/>
            <a:ext cx="4762500" cy="60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7CDE7">
                  <a:alpha val="20000"/>
                </a:srgbClr>
              </a:gs>
              <a:gs pos="52999">
                <a:srgbClr val="00B0F0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308" name="Group 15"/>
          <p:cNvGrpSpPr/>
          <p:nvPr/>
        </p:nvGrpSpPr>
        <p:grpSpPr>
          <a:xfrm>
            <a:off x="-29293" y="-15322"/>
            <a:ext cx="9197073" cy="1057214"/>
            <a:chOff x="-1" y="0"/>
            <a:chExt cx="9197072" cy="1057212"/>
          </a:xfrm>
        </p:grpSpPr>
        <p:sp>
          <p:nvSpPr>
            <p:cNvPr id="306" name="Freeform 16"/>
            <p:cNvSpPr/>
            <p:nvPr/>
          </p:nvSpPr>
          <p:spPr>
            <a:xfrm rot="21435692">
              <a:off x="9581" y="218537"/>
              <a:ext cx="9163054" cy="62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07" name="Freeform 17"/>
            <p:cNvSpPr/>
            <p:nvPr/>
          </p:nvSpPr>
          <p:spPr>
            <a:xfrm rot="21435692">
              <a:off x="14465" y="291559"/>
              <a:ext cx="9175754" cy="50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0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Freeform 13"/>
          <p:cNvSpPr/>
          <p:nvPr/>
        </p:nvSpPr>
        <p:spPr>
          <a:xfrm>
            <a:off x="-9526" y="-7939"/>
            <a:ext cx="9163051" cy="1041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B0F0">
                  <a:alpha val="20000"/>
                </a:srgbClr>
              </a:gs>
              <a:gs pos="70000">
                <a:srgbClr val="B7CDE7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8" name="Freeform 14"/>
          <p:cNvSpPr/>
          <p:nvPr/>
        </p:nvSpPr>
        <p:spPr>
          <a:xfrm>
            <a:off x="4381500" y="-7938"/>
            <a:ext cx="4762500" cy="60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7CDE7">
                  <a:alpha val="20000"/>
                </a:srgbClr>
              </a:gs>
              <a:gs pos="52999">
                <a:srgbClr val="00B0F0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321" name="Group 15"/>
          <p:cNvGrpSpPr/>
          <p:nvPr/>
        </p:nvGrpSpPr>
        <p:grpSpPr>
          <a:xfrm>
            <a:off x="-29293" y="-15322"/>
            <a:ext cx="9197073" cy="1057214"/>
            <a:chOff x="-1" y="0"/>
            <a:chExt cx="9197072" cy="1057212"/>
          </a:xfrm>
        </p:grpSpPr>
        <p:sp>
          <p:nvSpPr>
            <p:cNvPr id="319" name="Freeform 16"/>
            <p:cNvSpPr/>
            <p:nvPr/>
          </p:nvSpPr>
          <p:spPr>
            <a:xfrm rot="21435692">
              <a:off x="9581" y="218537"/>
              <a:ext cx="9163054" cy="62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20" name="Freeform 17"/>
            <p:cNvSpPr/>
            <p:nvPr/>
          </p:nvSpPr>
          <p:spPr>
            <a:xfrm rot="21435692">
              <a:off x="14465" y="291559"/>
              <a:ext cx="9175754" cy="50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Freeform 13"/>
          <p:cNvSpPr/>
          <p:nvPr/>
        </p:nvSpPr>
        <p:spPr>
          <a:xfrm>
            <a:off x="-9526" y="-7939"/>
            <a:ext cx="9163051" cy="1041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B0F0">
                  <a:alpha val="20000"/>
                </a:srgbClr>
              </a:gs>
              <a:gs pos="70000">
                <a:srgbClr val="B7CDE7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1" name="Freeform 14"/>
          <p:cNvSpPr/>
          <p:nvPr/>
        </p:nvSpPr>
        <p:spPr>
          <a:xfrm>
            <a:off x="4381500" y="-7938"/>
            <a:ext cx="4762500" cy="60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7CDE7">
                  <a:alpha val="20000"/>
                </a:srgbClr>
              </a:gs>
              <a:gs pos="52999">
                <a:srgbClr val="00B0F0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334" name="Group 15"/>
          <p:cNvGrpSpPr/>
          <p:nvPr/>
        </p:nvGrpSpPr>
        <p:grpSpPr>
          <a:xfrm>
            <a:off x="-29293" y="-15322"/>
            <a:ext cx="9197073" cy="1057214"/>
            <a:chOff x="-1" y="0"/>
            <a:chExt cx="9197072" cy="1057212"/>
          </a:xfrm>
        </p:grpSpPr>
        <p:sp>
          <p:nvSpPr>
            <p:cNvPr id="332" name="Freeform 16"/>
            <p:cNvSpPr/>
            <p:nvPr/>
          </p:nvSpPr>
          <p:spPr>
            <a:xfrm rot="21435692">
              <a:off x="9581" y="218537"/>
              <a:ext cx="9163054" cy="62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33" name="Freeform 17"/>
            <p:cNvSpPr/>
            <p:nvPr/>
          </p:nvSpPr>
          <p:spPr>
            <a:xfrm rot="21435692">
              <a:off x="14465" y="291559"/>
              <a:ext cx="9175754" cy="50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3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Freeform 13"/>
          <p:cNvSpPr/>
          <p:nvPr/>
        </p:nvSpPr>
        <p:spPr>
          <a:xfrm>
            <a:off x="-9526" y="-7939"/>
            <a:ext cx="9163051" cy="1041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B0F0">
                  <a:alpha val="20000"/>
                </a:srgbClr>
              </a:gs>
              <a:gs pos="70000">
                <a:srgbClr val="B7CDE7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5" name="Freeform 14"/>
          <p:cNvSpPr/>
          <p:nvPr/>
        </p:nvSpPr>
        <p:spPr>
          <a:xfrm>
            <a:off x="4381500" y="-7938"/>
            <a:ext cx="4762500" cy="60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7CDE7">
                  <a:alpha val="20000"/>
                </a:srgbClr>
              </a:gs>
              <a:gs pos="52999">
                <a:srgbClr val="00B0F0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348" name="Group 15"/>
          <p:cNvGrpSpPr/>
          <p:nvPr/>
        </p:nvGrpSpPr>
        <p:grpSpPr>
          <a:xfrm>
            <a:off x="-29293" y="-15322"/>
            <a:ext cx="9197073" cy="1057214"/>
            <a:chOff x="-1" y="0"/>
            <a:chExt cx="9197072" cy="1057212"/>
          </a:xfrm>
        </p:grpSpPr>
        <p:sp>
          <p:nvSpPr>
            <p:cNvPr id="346" name="Freeform 16"/>
            <p:cNvSpPr/>
            <p:nvPr/>
          </p:nvSpPr>
          <p:spPr>
            <a:xfrm rot="21435692">
              <a:off x="9581" y="218537"/>
              <a:ext cx="9163054" cy="62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47" name="Freeform 17"/>
            <p:cNvSpPr/>
            <p:nvPr/>
          </p:nvSpPr>
          <p:spPr>
            <a:xfrm rot="21435692">
              <a:off x="14465" y="291559"/>
              <a:ext cx="9175754" cy="50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4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 algn="l">
              <a:defRPr sz="4000" u="none" cap="all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Freeform 13"/>
          <p:cNvSpPr/>
          <p:nvPr/>
        </p:nvSpPr>
        <p:spPr>
          <a:xfrm>
            <a:off x="-9526" y="-7939"/>
            <a:ext cx="9163051" cy="1041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B0F0">
                  <a:alpha val="20000"/>
                </a:srgbClr>
              </a:gs>
              <a:gs pos="70000">
                <a:srgbClr val="B7CDE7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59" name="Freeform 14"/>
          <p:cNvSpPr/>
          <p:nvPr/>
        </p:nvSpPr>
        <p:spPr>
          <a:xfrm>
            <a:off x="4381500" y="-7938"/>
            <a:ext cx="4762500" cy="60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7CDE7">
                  <a:alpha val="20000"/>
                </a:srgbClr>
              </a:gs>
              <a:gs pos="52999">
                <a:srgbClr val="00B0F0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362" name="Group 15"/>
          <p:cNvGrpSpPr/>
          <p:nvPr/>
        </p:nvGrpSpPr>
        <p:grpSpPr>
          <a:xfrm>
            <a:off x="-29293" y="-15322"/>
            <a:ext cx="9197073" cy="1057214"/>
            <a:chOff x="-1" y="0"/>
            <a:chExt cx="9197072" cy="1057212"/>
          </a:xfrm>
        </p:grpSpPr>
        <p:sp>
          <p:nvSpPr>
            <p:cNvPr id="360" name="Freeform 16"/>
            <p:cNvSpPr/>
            <p:nvPr/>
          </p:nvSpPr>
          <p:spPr>
            <a:xfrm rot="21435692">
              <a:off x="9581" y="218537"/>
              <a:ext cx="9163054" cy="62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61" name="Freeform 17"/>
            <p:cNvSpPr/>
            <p:nvPr/>
          </p:nvSpPr>
          <p:spPr>
            <a:xfrm rot="21435692">
              <a:off x="14465" y="291559"/>
              <a:ext cx="9175754" cy="50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6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6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Freeform 13"/>
          <p:cNvSpPr/>
          <p:nvPr/>
        </p:nvSpPr>
        <p:spPr>
          <a:xfrm>
            <a:off x="-9526" y="-7939"/>
            <a:ext cx="9163051" cy="1041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B0F0">
                  <a:alpha val="20000"/>
                </a:srgbClr>
              </a:gs>
              <a:gs pos="70000">
                <a:srgbClr val="B7CDE7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3" name="Freeform 14"/>
          <p:cNvSpPr/>
          <p:nvPr/>
        </p:nvSpPr>
        <p:spPr>
          <a:xfrm>
            <a:off x="4381500" y="-7938"/>
            <a:ext cx="4762500" cy="60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7CDE7">
                  <a:alpha val="20000"/>
                </a:srgbClr>
              </a:gs>
              <a:gs pos="52999">
                <a:srgbClr val="00B0F0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376" name="Group 15"/>
          <p:cNvGrpSpPr/>
          <p:nvPr/>
        </p:nvGrpSpPr>
        <p:grpSpPr>
          <a:xfrm>
            <a:off x="-29293" y="-15322"/>
            <a:ext cx="9197073" cy="1057214"/>
            <a:chOff x="-1" y="0"/>
            <a:chExt cx="9197072" cy="1057212"/>
          </a:xfrm>
        </p:grpSpPr>
        <p:sp>
          <p:nvSpPr>
            <p:cNvPr id="374" name="Freeform 16"/>
            <p:cNvSpPr/>
            <p:nvPr/>
          </p:nvSpPr>
          <p:spPr>
            <a:xfrm rot="21435692">
              <a:off x="9581" y="218537"/>
              <a:ext cx="9163054" cy="62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75" name="Freeform 17"/>
            <p:cNvSpPr/>
            <p:nvPr/>
          </p:nvSpPr>
          <p:spPr>
            <a:xfrm rot="21435692">
              <a:off x="14465" y="291559"/>
              <a:ext cx="9175754" cy="50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7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7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3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Freeform 13"/>
          <p:cNvSpPr/>
          <p:nvPr/>
        </p:nvSpPr>
        <p:spPr>
          <a:xfrm>
            <a:off x="-9526" y="-7939"/>
            <a:ext cx="9163051" cy="1041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B0F0">
                  <a:alpha val="20000"/>
                </a:srgbClr>
              </a:gs>
              <a:gs pos="70000">
                <a:srgbClr val="B7CDE7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88" name="Freeform 14"/>
          <p:cNvSpPr/>
          <p:nvPr/>
        </p:nvSpPr>
        <p:spPr>
          <a:xfrm>
            <a:off x="4381500" y="-7938"/>
            <a:ext cx="4762500" cy="60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7CDE7">
                  <a:alpha val="20000"/>
                </a:srgbClr>
              </a:gs>
              <a:gs pos="52999">
                <a:srgbClr val="00B0F0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391" name="Group 15"/>
          <p:cNvGrpSpPr/>
          <p:nvPr/>
        </p:nvGrpSpPr>
        <p:grpSpPr>
          <a:xfrm>
            <a:off x="-29293" y="-15322"/>
            <a:ext cx="9197073" cy="1057214"/>
            <a:chOff x="-1" y="0"/>
            <a:chExt cx="9197072" cy="1057212"/>
          </a:xfrm>
        </p:grpSpPr>
        <p:sp>
          <p:nvSpPr>
            <p:cNvPr id="389" name="Freeform 16"/>
            <p:cNvSpPr/>
            <p:nvPr/>
          </p:nvSpPr>
          <p:spPr>
            <a:xfrm rot="21435692">
              <a:off x="9581" y="218537"/>
              <a:ext cx="9163054" cy="62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90" name="Freeform 17"/>
            <p:cNvSpPr/>
            <p:nvPr/>
          </p:nvSpPr>
          <p:spPr>
            <a:xfrm rot="21435692">
              <a:off x="14465" y="291559"/>
              <a:ext cx="9175754" cy="50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Freeform 13"/>
          <p:cNvSpPr/>
          <p:nvPr/>
        </p:nvSpPr>
        <p:spPr>
          <a:xfrm>
            <a:off x="-9526" y="-7939"/>
            <a:ext cx="9163051" cy="1041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B0F0">
                  <a:alpha val="20000"/>
                </a:srgbClr>
              </a:gs>
              <a:gs pos="70000">
                <a:srgbClr val="B7CDE7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01" name="Freeform 14"/>
          <p:cNvSpPr/>
          <p:nvPr/>
        </p:nvSpPr>
        <p:spPr>
          <a:xfrm>
            <a:off x="4381500" y="-7938"/>
            <a:ext cx="4762500" cy="60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7CDE7">
                  <a:alpha val="20000"/>
                </a:srgbClr>
              </a:gs>
              <a:gs pos="52999">
                <a:srgbClr val="00B0F0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404" name="Group 15"/>
          <p:cNvGrpSpPr/>
          <p:nvPr/>
        </p:nvGrpSpPr>
        <p:grpSpPr>
          <a:xfrm>
            <a:off x="-29293" y="-15322"/>
            <a:ext cx="9197073" cy="1057214"/>
            <a:chOff x="-1" y="0"/>
            <a:chExt cx="9197072" cy="1057212"/>
          </a:xfrm>
        </p:grpSpPr>
        <p:sp>
          <p:nvSpPr>
            <p:cNvPr id="402" name="Freeform 16"/>
            <p:cNvSpPr/>
            <p:nvPr/>
          </p:nvSpPr>
          <p:spPr>
            <a:xfrm rot="21435692">
              <a:off x="9581" y="218537"/>
              <a:ext cx="9163054" cy="62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03" name="Freeform 17"/>
            <p:cNvSpPr/>
            <p:nvPr/>
          </p:nvSpPr>
          <p:spPr>
            <a:xfrm rot="21435692">
              <a:off x="14465" y="291559"/>
              <a:ext cx="9175754" cy="50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Freeform 13"/>
          <p:cNvSpPr/>
          <p:nvPr/>
        </p:nvSpPr>
        <p:spPr>
          <a:xfrm>
            <a:off x="-9526" y="-7939"/>
            <a:ext cx="9163051" cy="1041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B0F0">
                  <a:alpha val="20000"/>
                </a:srgbClr>
              </a:gs>
              <a:gs pos="70000">
                <a:srgbClr val="B7CDE7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13" name="Freeform 14"/>
          <p:cNvSpPr/>
          <p:nvPr/>
        </p:nvSpPr>
        <p:spPr>
          <a:xfrm>
            <a:off x="4381500" y="-7938"/>
            <a:ext cx="4762500" cy="60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7CDE7">
                  <a:alpha val="20000"/>
                </a:srgbClr>
              </a:gs>
              <a:gs pos="52999">
                <a:srgbClr val="00B0F0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416" name="Group 15"/>
          <p:cNvGrpSpPr/>
          <p:nvPr/>
        </p:nvGrpSpPr>
        <p:grpSpPr>
          <a:xfrm>
            <a:off x="-29293" y="-15322"/>
            <a:ext cx="9197073" cy="1057214"/>
            <a:chOff x="-1" y="0"/>
            <a:chExt cx="9197072" cy="1057212"/>
          </a:xfrm>
        </p:grpSpPr>
        <p:sp>
          <p:nvSpPr>
            <p:cNvPr id="414" name="Freeform 16"/>
            <p:cNvSpPr/>
            <p:nvPr/>
          </p:nvSpPr>
          <p:spPr>
            <a:xfrm rot="21435692">
              <a:off x="9581" y="218537"/>
              <a:ext cx="9163054" cy="62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15" name="Freeform 17"/>
            <p:cNvSpPr/>
            <p:nvPr/>
          </p:nvSpPr>
          <p:spPr>
            <a:xfrm rot="21435692">
              <a:off x="14465" y="291559"/>
              <a:ext cx="9175754" cy="50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17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u="none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18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9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Freeform 13"/>
          <p:cNvSpPr/>
          <p:nvPr/>
        </p:nvSpPr>
        <p:spPr>
          <a:xfrm>
            <a:off x="-9526" y="-7939"/>
            <a:ext cx="9163051" cy="1041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B0F0">
                  <a:alpha val="20000"/>
                </a:srgbClr>
              </a:gs>
              <a:gs pos="70000">
                <a:srgbClr val="B7CDE7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28" name="Freeform 14"/>
          <p:cNvSpPr/>
          <p:nvPr/>
        </p:nvSpPr>
        <p:spPr>
          <a:xfrm>
            <a:off x="4381500" y="-7938"/>
            <a:ext cx="4762500" cy="60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7CDE7">
                  <a:alpha val="20000"/>
                </a:srgbClr>
              </a:gs>
              <a:gs pos="52999">
                <a:srgbClr val="00B0F0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431" name="Group 15"/>
          <p:cNvGrpSpPr/>
          <p:nvPr/>
        </p:nvGrpSpPr>
        <p:grpSpPr>
          <a:xfrm>
            <a:off x="-29293" y="-15322"/>
            <a:ext cx="9197073" cy="1057214"/>
            <a:chOff x="-1" y="0"/>
            <a:chExt cx="9197072" cy="1057212"/>
          </a:xfrm>
        </p:grpSpPr>
        <p:sp>
          <p:nvSpPr>
            <p:cNvPr id="429" name="Freeform 16"/>
            <p:cNvSpPr/>
            <p:nvPr/>
          </p:nvSpPr>
          <p:spPr>
            <a:xfrm rot="21435692">
              <a:off x="9581" y="218537"/>
              <a:ext cx="9163054" cy="62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30" name="Freeform 17"/>
            <p:cNvSpPr/>
            <p:nvPr/>
          </p:nvSpPr>
          <p:spPr>
            <a:xfrm rot="21435692">
              <a:off x="14465" y="291559"/>
              <a:ext cx="9175754" cy="50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3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u="none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3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44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13"/>
          <p:cNvSpPr/>
          <p:nvPr/>
        </p:nvSpPr>
        <p:spPr>
          <a:xfrm>
            <a:off x="-9526" y="-7939"/>
            <a:ext cx="9163051" cy="1041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B0F0">
                  <a:alpha val="20000"/>
                </a:srgbClr>
              </a:gs>
              <a:gs pos="70000">
                <a:srgbClr val="B7CDE7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0" name="Freeform 14"/>
          <p:cNvSpPr/>
          <p:nvPr/>
        </p:nvSpPr>
        <p:spPr>
          <a:xfrm>
            <a:off x="4381500" y="-7938"/>
            <a:ext cx="4762500" cy="60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7CDE7">
                  <a:alpha val="20000"/>
                </a:srgbClr>
              </a:gs>
              <a:gs pos="52999">
                <a:srgbClr val="00B0F0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53" name="Group 15"/>
          <p:cNvGrpSpPr/>
          <p:nvPr/>
        </p:nvGrpSpPr>
        <p:grpSpPr>
          <a:xfrm>
            <a:off x="-29293" y="-15322"/>
            <a:ext cx="9197073" cy="1057214"/>
            <a:chOff x="-1" y="0"/>
            <a:chExt cx="9197072" cy="1057212"/>
          </a:xfrm>
        </p:grpSpPr>
        <p:sp>
          <p:nvSpPr>
            <p:cNvPr id="51" name="Freeform 16"/>
            <p:cNvSpPr/>
            <p:nvPr/>
          </p:nvSpPr>
          <p:spPr>
            <a:xfrm rot="21435692">
              <a:off x="9581" y="218537"/>
              <a:ext cx="9163054" cy="62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2" name="Freeform 17"/>
            <p:cNvSpPr/>
            <p:nvPr/>
          </p:nvSpPr>
          <p:spPr>
            <a:xfrm rot="21435692">
              <a:off x="14465" y="291559"/>
              <a:ext cx="9175754" cy="50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5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64969" y="70304"/>
            <a:ext cx="771528" cy="456748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 algn="l">
              <a:defRPr sz="4000" u="none" cap="all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45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 algn="l">
              <a:defRPr sz="4000" u="none" cap="all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6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47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47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4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4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u="none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04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5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u="none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14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5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53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 algn="l">
              <a:defRPr sz="4000" u="none" cap="all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55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56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5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u="none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85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6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u="none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95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Rectangle 2"/>
          <p:cNvSpPr/>
          <p:nvPr/>
        </p:nvSpPr>
        <p:spPr>
          <a:xfrm>
            <a:off x="0" y="6309319"/>
            <a:ext cx="9153863" cy="576065"/>
          </a:xfrm>
          <a:prstGeom prst="rect">
            <a:avLst/>
          </a:prstGeom>
          <a:solidFill>
            <a:srgbClr val="0F253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pic>
        <p:nvPicPr>
          <p:cNvPr id="605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8082" y="6300668"/>
            <a:ext cx="4623997" cy="626984"/>
          </a:xfrm>
          <a:prstGeom prst="rect">
            <a:avLst/>
          </a:prstGeom>
          <a:ln w="12700">
            <a:miter lim="400000"/>
          </a:ln>
        </p:spPr>
      </p:pic>
      <p:sp>
        <p:nvSpPr>
          <p:cNvPr id="60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4" cy="333086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Rectangle 2"/>
          <p:cNvSpPr/>
          <p:nvPr/>
        </p:nvSpPr>
        <p:spPr>
          <a:xfrm>
            <a:off x="0" y="6309319"/>
            <a:ext cx="9153863" cy="576065"/>
          </a:xfrm>
          <a:prstGeom prst="rect">
            <a:avLst/>
          </a:prstGeom>
          <a:solidFill>
            <a:srgbClr val="0F253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pic>
        <p:nvPicPr>
          <p:cNvPr id="61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8082" y="6300668"/>
            <a:ext cx="4623997" cy="626984"/>
          </a:xfrm>
          <a:prstGeom prst="rect">
            <a:avLst/>
          </a:prstGeom>
          <a:ln w="12700">
            <a:miter lim="400000"/>
          </a:ln>
        </p:spPr>
      </p:pic>
      <p:sp>
        <p:nvSpPr>
          <p:cNvPr id="61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4" cy="333086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Rectangle 2"/>
          <p:cNvSpPr/>
          <p:nvPr/>
        </p:nvSpPr>
        <p:spPr>
          <a:xfrm>
            <a:off x="0" y="6309319"/>
            <a:ext cx="9153863" cy="576065"/>
          </a:xfrm>
          <a:prstGeom prst="rect">
            <a:avLst/>
          </a:prstGeom>
          <a:solidFill>
            <a:srgbClr val="0F253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pic>
        <p:nvPicPr>
          <p:cNvPr id="62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8082" y="6300668"/>
            <a:ext cx="4623997" cy="626984"/>
          </a:xfrm>
          <a:prstGeom prst="rect">
            <a:avLst/>
          </a:prstGeom>
          <a:ln w="12700">
            <a:miter lim="400000"/>
          </a:ln>
        </p:spPr>
      </p:pic>
      <p:sp>
        <p:nvSpPr>
          <p:cNvPr id="627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4578" y="6232198"/>
            <a:ext cx="258623" cy="24830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Rectangle 2"/>
          <p:cNvSpPr/>
          <p:nvPr/>
        </p:nvSpPr>
        <p:spPr>
          <a:xfrm>
            <a:off x="0" y="6309319"/>
            <a:ext cx="9153863" cy="576065"/>
          </a:xfrm>
          <a:prstGeom prst="rect">
            <a:avLst/>
          </a:prstGeom>
          <a:solidFill>
            <a:srgbClr val="0F253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pic>
        <p:nvPicPr>
          <p:cNvPr id="63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8082" y="6300668"/>
            <a:ext cx="4623997" cy="626984"/>
          </a:xfrm>
          <a:prstGeom prst="rect">
            <a:avLst/>
          </a:prstGeom>
          <a:ln w="12700">
            <a:miter lim="400000"/>
          </a:ln>
        </p:spPr>
      </p:pic>
      <p:sp>
        <p:nvSpPr>
          <p:cNvPr id="6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4" cy="333086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Rectangle 2"/>
          <p:cNvSpPr/>
          <p:nvPr/>
        </p:nvSpPr>
        <p:spPr>
          <a:xfrm>
            <a:off x="0" y="6309319"/>
            <a:ext cx="9153863" cy="576065"/>
          </a:xfrm>
          <a:prstGeom prst="rect">
            <a:avLst/>
          </a:prstGeom>
          <a:solidFill>
            <a:srgbClr val="0F253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pic>
        <p:nvPicPr>
          <p:cNvPr id="64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8082" y="6300668"/>
            <a:ext cx="4623997" cy="626984"/>
          </a:xfrm>
          <a:prstGeom prst="rect">
            <a:avLst/>
          </a:prstGeom>
          <a:ln w="12700">
            <a:miter lim="400000"/>
          </a:ln>
        </p:spPr>
      </p:pic>
      <p:sp>
        <p:nvSpPr>
          <p:cNvPr id="6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4" cy="333086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Rectangle 2"/>
          <p:cNvSpPr/>
          <p:nvPr/>
        </p:nvSpPr>
        <p:spPr>
          <a:xfrm>
            <a:off x="0" y="6309319"/>
            <a:ext cx="9153863" cy="576065"/>
          </a:xfrm>
          <a:prstGeom prst="rect">
            <a:avLst/>
          </a:prstGeom>
          <a:solidFill>
            <a:srgbClr val="0F253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pic>
        <p:nvPicPr>
          <p:cNvPr id="65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8082" y="6300668"/>
            <a:ext cx="4623997" cy="626984"/>
          </a:xfrm>
          <a:prstGeom prst="rect">
            <a:avLst/>
          </a:prstGeom>
          <a:ln w="12700">
            <a:miter lim="400000"/>
          </a:ln>
        </p:spPr>
      </p:pic>
      <p:sp>
        <p:nvSpPr>
          <p:cNvPr id="65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4" cy="333086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Rectangle 2"/>
          <p:cNvSpPr/>
          <p:nvPr/>
        </p:nvSpPr>
        <p:spPr>
          <a:xfrm>
            <a:off x="0" y="6309319"/>
            <a:ext cx="9153863" cy="576065"/>
          </a:xfrm>
          <a:prstGeom prst="rect">
            <a:avLst/>
          </a:prstGeom>
          <a:solidFill>
            <a:srgbClr val="0F253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pic>
        <p:nvPicPr>
          <p:cNvPr id="66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8082" y="6300668"/>
            <a:ext cx="4623997" cy="626984"/>
          </a:xfrm>
          <a:prstGeom prst="rect">
            <a:avLst/>
          </a:prstGeom>
          <a:ln w="12700">
            <a:miter lim="400000"/>
          </a:ln>
        </p:spPr>
      </p:pic>
      <p:sp>
        <p:nvSpPr>
          <p:cNvPr id="66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4" cy="333086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reeform 13"/>
          <p:cNvSpPr/>
          <p:nvPr/>
        </p:nvSpPr>
        <p:spPr>
          <a:xfrm>
            <a:off x="-9526" y="-7939"/>
            <a:ext cx="9163051" cy="1041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B0F0">
                  <a:alpha val="20000"/>
                </a:srgbClr>
              </a:gs>
              <a:gs pos="70000">
                <a:srgbClr val="B7CDE7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4" name="Freeform 14"/>
          <p:cNvSpPr/>
          <p:nvPr/>
        </p:nvSpPr>
        <p:spPr>
          <a:xfrm>
            <a:off x="4381500" y="-7938"/>
            <a:ext cx="4762500" cy="60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7CDE7">
                  <a:alpha val="20000"/>
                </a:srgbClr>
              </a:gs>
              <a:gs pos="52999">
                <a:srgbClr val="00B0F0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87" name="Group 15"/>
          <p:cNvGrpSpPr/>
          <p:nvPr/>
        </p:nvGrpSpPr>
        <p:grpSpPr>
          <a:xfrm>
            <a:off x="-29293" y="-15322"/>
            <a:ext cx="9197073" cy="1057214"/>
            <a:chOff x="-1" y="0"/>
            <a:chExt cx="9197072" cy="1057212"/>
          </a:xfrm>
        </p:grpSpPr>
        <p:sp>
          <p:nvSpPr>
            <p:cNvPr id="85" name="Freeform 16"/>
            <p:cNvSpPr/>
            <p:nvPr/>
          </p:nvSpPr>
          <p:spPr>
            <a:xfrm rot="21435692">
              <a:off x="9581" y="218537"/>
              <a:ext cx="9163054" cy="62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86" name="Freeform 17"/>
            <p:cNvSpPr/>
            <p:nvPr/>
          </p:nvSpPr>
          <p:spPr>
            <a:xfrm rot="21435692">
              <a:off x="14465" y="291559"/>
              <a:ext cx="9175754" cy="50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8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64969" y="70304"/>
            <a:ext cx="771528" cy="456748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Freeform 13"/>
          <p:cNvSpPr/>
          <p:nvPr/>
        </p:nvSpPr>
        <p:spPr>
          <a:xfrm>
            <a:off x="-9526" y="-7939"/>
            <a:ext cx="9163051" cy="1041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B0F0">
                  <a:alpha val="20000"/>
                </a:srgbClr>
              </a:gs>
              <a:gs pos="70000">
                <a:srgbClr val="B7CDE7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8" name="Freeform 14"/>
          <p:cNvSpPr/>
          <p:nvPr/>
        </p:nvSpPr>
        <p:spPr>
          <a:xfrm>
            <a:off x="4381500" y="-7938"/>
            <a:ext cx="4762500" cy="60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7CDE7">
                  <a:alpha val="20000"/>
                </a:srgbClr>
              </a:gs>
              <a:gs pos="52999">
                <a:srgbClr val="00B0F0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101" name="Group 15"/>
          <p:cNvGrpSpPr/>
          <p:nvPr/>
        </p:nvGrpSpPr>
        <p:grpSpPr>
          <a:xfrm>
            <a:off x="-29293" y="-15322"/>
            <a:ext cx="9197073" cy="1057214"/>
            <a:chOff x="-1" y="0"/>
            <a:chExt cx="9197072" cy="1057212"/>
          </a:xfrm>
        </p:grpSpPr>
        <p:sp>
          <p:nvSpPr>
            <p:cNvPr id="99" name="Freeform 16"/>
            <p:cNvSpPr/>
            <p:nvPr/>
          </p:nvSpPr>
          <p:spPr>
            <a:xfrm rot="21435692">
              <a:off x="9581" y="218537"/>
              <a:ext cx="9163054" cy="62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0" name="Freeform 17"/>
            <p:cNvSpPr/>
            <p:nvPr/>
          </p:nvSpPr>
          <p:spPr>
            <a:xfrm rot="21435692">
              <a:off x="14465" y="291559"/>
              <a:ext cx="9175754" cy="50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0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64969" y="70304"/>
            <a:ext cx="771528" cy="456748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reeform 13"/>
          <p:cNvSpPr/>
          <p:nvPr/>
        </p:nvSpPr>
        <p:spPr>
          <a:xfrm>
            <a:off x="-9526" y="-7939"/>
            <a:ext cx="9163051" cy="1041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B0F0">
                  <a:alpha val="20000"/>
                </a:srgbClr>
              </a:gs>
              <a:gs pos="70000">
                <a:srgbClr val="B7CDE7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1" name="Freeform 14"/>
          <p:cNvSpPr/>
          <p:nvPr/>
        </p:nvSpPr>
        <p:spPr>
          <a:xfrm>
            <a:off x="4381500" y="-7938"/>
            <a:ext cx="4762500" cy="60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7CDE7">
                  <a:alpha val="20000"/>
                </a:srgbClr>
              </a:gs>
              <a:gs pos="52999">
                <a:srgbClr val="00B0F0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114" name="Group 15"/>
          <p:cNvGrpSpPr/>
          <p:nvPr/>
        </p:nvGrpSpPr>
        <p:grpSpPr>
          <a:xfrm>
            <a:off x="-29293" y="-15322"/>
            <a:ext cx="9197073" cy="1057214"/>
            <a:chOff x="-1" y="0"/>
            <a:chExt cx="9197072" cy="1057212"/>
          </a:xfrm>
        </p:grpSpPr>
        <p:sp>
          <p:nvSpPr>
            <p:cNvPr id="112" name="Freeform 16"/>
            <p:cNvSpPr/>
            <p:nvPr/>
          </p:nvSpPr>
          <p:spPr>
            <a:xfrm rot="21435692">
              <a:off x="9581" y="218537"/>
              <a:ext cx="9163054" cy="62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Freeform 17"/>
            <p:cNvSpPr/>
            <p:nvPr/>
          </p:nvSpPr>
          <p:spPr>
            <a:xfrm rot="21435692">
              <a:off x="14465" y="291559"/>
              <a:ext cx="9175754" cy="50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64969" y="70304"/>
            <a:ext cx="771528" cy="456748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u="none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7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3"/>
          <p:cNvSpPr/>
          <p:nvPr/>
        </p:nvSpPr>
        <p:spPr>
          <a:xfrm>
            <a:off x="-9526" y="-7939"/>
            <a:ext cx="9163051" cy="1041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B0F0">
                  <a:alpha val="20000"/>
                </a:srgbClr>
              </a:gs>
              <a:gs pos="70000">
                <a:srgbClr val="B7CDE7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Freeform 14"/>
          <p:cNvSpPr/>
          <p:nvPr/>
        </p:nvSpPr>
        <p:spPr>
          <a:xfrm>
            <a:off x="4381500" y="-7938"/>
            <a:ext cx="4762500" cy="60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7CDE7">
                  <a:alpha val="20000"/>
                </a:srgbClr>
              </a:gs>
              <a:gs pos="52999">
                <a:srgbClr val="00B0F0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6" name="Group 15"/>
          <p:cNvGrpSpPr/>
          <p:nvPr/>
        </p:nvGrpSpPr>
        <p:grpSpPr>
          <a:xfrm>
            <a:off x="-29293" y="-15322"/>
            <a:ext cx="9197073" cy="1057214"/>
            <a:chOff x="-1" y="0"/>
            <a:chExt cx="9197072" cy="1057212"/>
          </a:xfrm>
        </p:grpSpPr>
        <p:sp>
          <p:nvSpPr>
            <p:cNvPr id="4" name="Freeform 16"/>
            <p:cNvSpPr/>
            <p:nvPr/>
          </p:nvSpPr>
          <p:spPr>
            <a:xfrm rot="21435692">
              <a:off x="9581" y="218537"/>
              <a:ext cx="9163054" cy="62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" name="Freeform 17"/>
            <p:cNvSpPr/>
            <p:nvPr/>
          </p:nvSpPr>
          <p:spPr>
            <a:xfrm rot="21435692">
              <a:off x="14465" y="291559"/>
              <a:ext cx="9175754" cy="50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7" name="Picture 4" descr="Picture 4"/>
          <p:cNvPicPr>
            <a:picLocks noChangeAspect="1"/>
          </p:cNvPicPr>
          <p:nvPr/>
        </p:nvPicPr>
        <p:blipFill>
          <a:blip r:embed="rId65">
            <a:extLst/>
          </a:blip>
          <a:stretch>
            <a:fillRect/>
          </a:stretch>
        </p:blipFill>
        <p:spPr>
          <a:xfrm>
            <a:off x="8264969" y="70304"/>
            <a:ext cx="771528" cy="45674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sng" strike="noStrike" cap="none" spc="0" baseline="0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sng" strike="noStrike" cap="none" spc="0" baseline="0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sng" strike="noStrike" cap="none" spc="0" baseline="0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sng" strike="noStrike" cap="none" spc="0" baseline="0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sng" strike="noStrike" cap="none" spc="0" baseline="0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sng" strike="noStrike" cap="none" spc="0" baseline="0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sng" strike="noStrike" cap="none" spc="0" baseline="0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sng" strike="noStrike" cap="none" spc="0" baseline="0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sng" strike="noStrike" cap="none" spc="0" baseline="0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tif"/><Relationship Id="rId5" Type="http://schemas.openxmlformats.org/officeDocument/2006/relationships/image" Target="../media/image32.tif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42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34.jpe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SOP%20HCW%20COVID%2019.docx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Title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COVID CONTINGENCY PLAN FOR EMPLOYEES</a:t>
            </a:r>
          </a:p>
        </p:txBody>
      </p:sp>
      <p:sp>
        <p:nvSpPr>
          <p:cNvPr id="680" name="Subtitle 2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500">
                <a:solidFill>
                  <a:srgbClr val="000000"/>
                </a:solidFill>
              </a:defRPr>
            </a:pPr>
            <a:r>
              <a:t>Dr.Banushree,MD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500">
                <a:solidFill>
                  <a:srgbClr val="000000"/>
                </a:solidFill>
              </a:defRPr>
            </a:pPr>
            <a:r>
              <a:t>Dr.Rekha , Dr.Sai Dheera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500">
                <a:solidFill>
                  <a:srgbClr val="000000"/>
                </a:solidFill>
              </a:defRPr>
            </a:pPr>
            <a:r>
              <a:t>Aravind Eye Hospital,Madurai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500">
                <a:solidFill>
                  <a:srgbClr val="000000"/>
                </a:solidFill>
              </a:defRPr>
            </a:pPr>
            <a:r>
              <a:t>Dated:1/6/2020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1781299"/>
            <a:ext cx="6681787" cy="413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itle 6"/>
          <p:cNvSpPr txBox="1">
            <a:spLocks noGrp="1"/>
          </p:cNvSpPr>
          <p:nvPr>
            <p:ph type="title"/>
          </p:nvPr>
        </p:nvSpPr>
        <p:spPr>
          <a:xfrm>
            <a:off x="448314" y="771890"/>
            <a:ext cx="8229601" cy="85216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pPr hangingPunct="0"/>
            <a:r>
              <a:rPr sz="3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Protocol for mild-moderately </a:t>
            </a:r>
            <a:r>
              <a:rPr lang="en-US" sz="3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sz="3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sz="3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symptomatic staff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Day scholars"/>
          <p:cNvSpPr txBox="1">
            <a:spLocks noGrp="1"/>
          </p:cNvSpPr>
          <p:nvPr>
            <p:ph type="title"/>
          </p:nvPr>
        </p:nvSpPr>
        <p:spPr>
          <a:xfrm>
            <a:off x="349796" y="380010"/>
            <a:ext cx="8229601" cy="780442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pPr hangingPunct="0"/>
            <a:r>
              <a:rPr sz="4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Day scholars</a:t>
            </a:r>
          </a:p>
        </p:txBody>
      </p:sp>
      <p:sp>
        <p:nvSpPr>
          <p:cNvPr id="772" name="Sent home for home isolation…"/>
          <p:cNvSpPr txBox="1">
            <a:spLocks noGrp="1"/>
          </p:cNvSpPr>
          <p:nvPr>
            <p:ph type="body" idx="1"/>
          </p:nvPr>
        </p:nvSpPr>
        <p:spPr>
          <a:xfrm>
            <a:off x="1945815" y="1594224"/>
            <a:ext cx="6503479" cy="54040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322325" indent="-322325" defTabSz="859536">
              <a:lnSpc>
                <a:spcPct val="90000"/>
              </a:lnSpc>
              <a:spcBef>
                <a:spcPts val="600"/>
              </a:spcBef>
              <a:defRPr sz="2726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 home for home </a:t>
            </a:r>
            <a:r>
              <a:rPr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isolation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73" name="35D12D23-3568-4187-A592-D2B89F2DFC63-L0-001.jp2" descr="35D12D23-3568-4187-A592-D2B89F2DFC63-L0-001.jp2"/>
          <p:cNvPicPr>
            <a:picLocks noChangeAspect="1"/>
          </p:cNvPicPr>
          <p:nvPr/>
        </p:nvPicPr>
        <p:blipFill>
          <a:blip r:embed="rId2">
            <a:extLst/>
          </a:blip>
          <a:srcRect l="5456" t="6381" r="5414" b="9568"/>
          <a:stretch>
            <a:fillRect/>
          </a:stretch>
        </p:blipFill>
        <p:spPr>
          <a:xfrm>
            <a:off x="683428" y="1324020"/>
            <a:ext cx="1009559" cy="8806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extrusionOk="0">
                <a:moveTo>
                  <a:pt x="10792" y="0"/>
                </a:moveTo>
                <a:cubicBezTo>
                  <a:pt x="10343" y="0"/>
                  <a:pt x="365" y="6458"/>
                  <a:pt x="76" y="6936"/>
                </a:cubicBezTo>
                <a:cubicBezTo>
                  <a:pt x="33" y="7008"/>
                  <a:pt x="7" y="7115"/>
                  <a:pt x="1" y="7229"/>
                </a:cubicBezTo>
                <a:cubicBezTo>
                  <a:pt x="-5" y="7342"/>
                  <a:pt x="11" y="7463"/>
                  <a:pt x="45" y="7564"/>
                </a:cubicBezTo>
                <a:cubicBezTo>
                  <a:pt x="113" y="7766"/>
                  <a:pt x="363" y="7928"/>
                  <a:pt x="605" y="7928"/>
                </a:cubicBezTo>
                <a:cubicBezTo>
                  <a:pt x="847" y="7928"/>
                  <a:pt x="3187" y="6517"/>
                  <a:pt x="5801" y="4788"/>
                </a:cubicBezTo>
                <a:cubicBezTo>
                  <a:pt x="8414" y="3059"/>
                  <a:pt x="10660" y="1641"/>
                  <a:pt x="10792" y="1641"/>
                </a:cubicBezTo>
                <a:cubicBezTo>
                  <a:pt x="10924" y="1641"/>
                  <a:pt x="13170" y="3059"/>
                  <a:pt x="15783" y="4788"/>
                </a:cubicBezTo>
                <a:cubicBezTo>
                  <a:pt x="18397" y="6517"/>
                  <a:pt x="20731" y="7928"/>
                  <a:pt x="20973" y="7928"/>
                </a:cubicBezTo>
                <a:cubicBezTo>
                  <a:pt x="21332" y="7928"/>
                  <a:pt x="21593" y="7605"/>
                  <a:pt x="21595" y="7264"/>
                </a:cubicBezTo>
                <a:cubicBezTo>
                  <a:pt x="21595" y="7151"/>
                  <a:pt x="21565" y="7035"/>
                  <a:pt x="21502" y="6929"/>
                </a:cubicBezTo>
                <a:cubicBezTo>
                  <a:pt x="21220" y="6452"/>
                  <a:pt x="11246" y="0"/>
                  <a:pt x="10792" y="0"/>
                </a:cubicBezTo>
                <a:close/>
                <a:moveTo>
                  <a:pt x="2192" y="8399"/>
                </a:moveTo>
                <a:cubicBezTo>
                  <a:pt x="2146" y="8411"/>
                  <a:pt x="2095" y="8441"/>
                  <a:pt x="2036" y="8477"/>
                </a:cubicBezTo>
                <a:cubicBezTo>
                  <a:pt x="1577" y="8757"/>
                  <a:pt x="1557" y="9049"/>
                  <a:pt x="1557" y="15185"/>
                </a:cubicBezTo>
                <a:cubicBezTo>
                  <a:pt x="1557" y="21418"/>
                  <a:pt x="1570" y="21600"/>
                  <a:pt x="2036" y="21600"/>
                </a:cubicBezTo>
                <a:cubicBezTo>
                  <a:pt x="2503" y="21600"/>
                  <a:pt x="2515" y="21418"/>
                  <a:pt x="2515" y="14892"/>
                </a:cubicBezTo>
                <a:cubicBezTo>
                  <a:pt x="2515" y="9097"/>
                  <a:pt x="2510" y="8311"/>
                  <a:pt x="2192" y="8399"/>
                </a:cubicBezTo>
                <a:close/>
                <a:moveTo>
                  <a:pt x="19392" y="8399"/>
                </a:moveTo>
                <a:cubicBezTo>
                  <a:pt x="19073" y="8311"/>
                  <a:pt x="19068" y="9097"/>
                  <a:pt x="19068" y="14892"/>
                </a:cubicBezTo>
                <a:cubicBezTo>
                  <a:pt x="19068" y="21418"/>
                  <a:pt x="19082" y="21600"/>
                  <a:pt x="19548" y="21600"/>
                </a:cubicBezTo>
                <a:cubicBezTo>
                  <a:pt x="20014" y="21600"/>
                  <a:pt x="20027" y="21418"/>
                  <a:pt x="20027" y="15185"/>
                </a:cubicBezTo>
                <a:cubicBezTo>
                  <a:pt x="20027" y="9049"/>
                  <a:pt x="20007" y="8757"/>
                  <a:pt x="19548" y="8477"/>
                </a:cubicBezTo>
                <a:cubicBezTo>
                  <a:pt x="19489" y="8441"/>
                  <a:pt x="19437" y="8411"/>
                  <a:pt x="19392" y="8399"/>
                </a:cubicBezTo>
                <a:close/>
                <a:moveTo>
                  <a:pt x="10792" y="8477"/>
                </a:moveTo>
                <a:cubicBezTo>
                  <a:pt x="10197" y="8477"/>
                  <a:pt x="10145" y="8550"/>
                  <a:pt x="10244" y="9319"/>
                </a:cubicBezTo>
                <a:cubicBezTo>
                  <a:pt x="10332" y="10006"/>
                  <a:pt x="10252" y="10224"/>
                  <a:pt x="9796" y="10461"/>
                </a:cubicBezTo>
                <a:cubicBezTo>
                  <a:pt x="9288" y="10725"/>
                  <a:pt x="9230" y="10923"/>
                  <a:pt x="9230" y="12602"/>
                </a:cubicBezTo>
                <a:cubicBezTo>
                  <a:pt x="9230" y="13621"/>
                  <a:pt x="9341" y="14535"/>
                  <a:pt x="9472" y="14628"/>
                </a:cubicBezTo>
                <a:cubicBezTo>
                  <a:pt x="9604" y="14721"/>
                  <a:pt x="9709" y="15878"/>
                  <a:pt x="9709" y="17197"/>
                </a:cubicBezTo>
                <a:cubicBezTo>
                  <a:pt x="9709" y="18517"/>
                  <a:pt x="9777" y="19673"/>
                  <a:pt x="9858" y="19766"/>
                </a:cubicBezTo>
                <a:cubicBezTo>
                  <a:pt x="9940" y="19859"/>
                  <a:pt x="10400" y="19904"/>
                  <a:pt x="10879" y="19873"/>
                </a:cubicBezTo>
                <a:lnTo>
                  <a:pt x="11750" y="19823"/>
                </a:lnTo>
                <a:lnTo>
                  <a:pt x="11819" y="17361"/>
                </a:lnTo>
                <a:cubicBezTo>
                  <a:pt x="11858" y="16009"/>
                  <a:pt x="11998" y="14787"/>
                  <a:pt x="12124" y="14643"/>
                </a:cubicBezTo>
                <a:cubicBezTo>
                  <a:pt x="12251" y="14499"/>
                  <a:pt x="12348" y="13617"/>
                  <a:pt x="12348" y="12687"/>
                </a:cubicBezTo>
                <a:cubicBezTo>
                  <a:pt x="12348" y="11216"/>
                  <a:pt x="12275" y="10947"/>
                  <a:pt x="11787" y="10582"/>
                </a:cubicBezTo>
                <a:cubicBezTo>
                  <a:pt x="11347" y="10253"/>
                  <a:pt x="11254" y="9981"/>
                  <a:pt x="11339" y="9319"/>
                </a:cubicBezTo>
                <a:cubicBezTo>
                  <a:pt x="11438" y="8554"/>
                  <a:pt x="11386" y="8477"/>
                  <a:pt x="10792" y="8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74" name="1A317D02-9B79-4588-9C06-A46354309302-L0-001.jpeg" descr="1A317D02-9B79-4588-9C06-A46354309302-L0-001.jpeg"/>
          <p:cNvPicPr>
            <a:picLocks noChangeAspect="1"/>
          </p:cNvPicPr>
          <p:nvPr/>
        </p:nvPicPr>
        <p:blipFill>
          <a:blip r:embed="rId3">
            <a:extLst/>
          </a:blip>
          <a:srcRect l="9324" t="18891" r="8033" b="22232"/>
          <a:stretch>
            <a:fillRect/>
          </a:stretch>
        </p:blipFill>
        <p:spPr>
          <a:xfrm>
            <a:off x="726944" y="2688957"/>
            <a:ext cx="966043" cy="811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3" h="21319" extrusionOk="0">
                <a:moveTo>
                  <a:pt x="3307" y="11"/>
                </a:moveTo>
                <a:cubicBezTo>
                  <a:pt x="2452" y="-100"/>
                  <a:pt x="1453" y="793"/>
                  <a:pt x="1453" y="2023"/>
                </a:cubicBezTo>
                <a:cubicBezTo>
                  <a:pt x="1453" y="2441"/>
                  <a:pt x="1743" y="3148"/>
                  <a:pt x="2099" y="3597"/>
                </a:cubicBezTo>
                <a:lnTo>
                  <a:pt x="2753" y="4420"/>
                </a:lnTo>
                <a:lnTo>
                  <a:pt x="1845" y="4848"/>
                </a:lnTo>
                <a:cubicBezTo>
                  <a:pt x="1348" y="5082"/>
                  <a:pt x="768" y="5762"/>
                  <a:pt x="560" y="6359"/>
                </a:cubicBezTo>
                <a:cubicBezTo>
                  <a:pt x="55" y="7811"/>
                  <a:pt x="-217" y="13271"/>
                  <a:pt x="214" y="13271"/>
                </a:cubicBezTo>
                <a:cubicBezTo>
                  <a:pt x="397" y="13271"/>
                  <a:pt x="571" y="12283"/>
                  <a:pt x="622" y="10967"/>
                </a:cubicBezTo>
                <a:cubicBezTo>
                  <a:pt x="671" y="9695"/>
                  <a:pt x="844" y="8653"/>
                  <a:pt x="1007" y="8653"/>
                </a:cubicBezTo>
                <a:cubicBezTo>
                  <a:pt x="1190" y="8653"/>
                  <a:pt x="1341" y="11109"/>
                  <a:pt x="1391" y="14991"/>
                </a:cubicBezTo>
                <a:cubicBezTo>
                  <a:pt x="1468" y="20959"/>
                  <a:pt x="1501" y="21319"/>
                  <a:pt x="2045" y="21319"/>
                </a:cubicBezTo>
                <a:cubicBezTo>
                  <a:pt x="2578" y="21319"/>
                  <a:pt x="2630" y="20968"/>
                  <a:pt x="2707" y="16795"/>
                </a:cubicBezTo>
                <a:cubicBezTo>
                  <a:pt x="2817" y="10893"/>
                  <a:pt x="3356" y="10968"/>
                  <a:pt x="3469" y="16899"/>
                </a:cubicBezTo>
                <a:cubicBezTo>
                  <a:pt x="3537" y="20471"/>
                  <a:pt x="3640" y="21319"/>
                  <a:pt x="3992" y="21319"/>
                </a:cubicBezTo>
                <a:cubicBezTo>
                  <a:pt x="4348" y="21319"/>
                  <a:pt x="4437" y="20486"/>
                  <a:pt x="4462" y="16795"/>
                </a:cubicBezTo>
                <a:cubicBezTo>
                  <a:pt x="4493" y="12020"/>
                  <a:pt x="4680" y="10335"/>
                  <a:pt x="5170" y="10540"/>
                </a:cubicBezTo>
                <a:cubicBezTo>
                  <a:pt x="5333" y="10608"/>
                  <a:pt x="5482" y="11112"/>
                  <a:pt x="5493" y="11666"/>
                </a:cubicBezTo>
                <a:cubicBezTo>
                  <a:pt x="5504" y="12219"/>
                  <a:pt x="5632" y="12712"/>
                  <a:pt x="5785" y="12760"/>
                </a:cubicBezTo>
                <a:cubicBezTo>
                  <a:pt x="5940" y="12810"/>
                  <a:pt x="6046" y="11601"/>
                  <a:pt x="6024" y="10039"/>
                </a:cubicBezTo>
                <a:cubicBezTo>
                  <a:pt x="5982" y="7185"/>
                  <a:pt x="5459" y="5380"/>
                  <a:pt x="4562" y="5004"/>
                </a:cubicBezTo>
                <a:cubicBezTo>
                  <a:pt x="3066" y="4378"/>
                  <a:pt x="3102" y="4457"/>
                  <a:pt x="3784" y="3597"/>
                </a:cubicBezTo>
                <a:cubicBezTo>
                  <a:pt x="4491" y="2707"/>
                  <a:pt x="4625" y="1232"/>
                  <a:pt x="4069" y="480"/>
                </a:cubicBezTo>
                <a:cubicBezTo>
                  <a:pt x="3858" y="195"/>
                  <a:pt x="3592" y="48"/>
                  <a:pt x="3307" y="11"/>
                </a:cubicBezTo>
                <a:close/>
                <a:moveTo>
                  <a:pt x="8101" y="31"/>
                </a:moveTo>
                <a:cubicBezTo>
                  <a:pt x="7916" y="80"/>
                  <a:pt x="7488" y="431"/>
                  <a:pt x="6886" y="1053"/>
                </a:cubicBezTo>
                <a:lnTo>
                  <a:pt x="5870" y="2096"/>
                </a:lnTo>
                <a:lnTo>
                  <a:pt x="6693" y="3263"/>
                </a:lnTo>
                <a:cubicBezTo>
                  <a:pt x="7626" y="4580"/>
                  <a:pt x="8759" y="4984"/>
                  <a:pt x="7894" y="3691"/>
                </a:cubicBezTo>
                <a:cubicBezTo>
                  <a:pt x="7622" y="3286"/>
                  <a:pt x="7492" y="2827"/>
                  <a:pt x="7601" y="2679"/>
                </a:cubicBezTo>
                <a:cubicBezTo>
                  <a:pt x="7861" y="2328"/>
                  <a:pt x="13782" y="2328"/>
                  <a:pt x="14042" y="2679"/>
                </a:cubicBezTo>
                <a:cubicBezTo>
                  <a:pt x="14151" y="2827"/>
                  <a:pt x="14021" y="3286"/>
                  <a:pt x="13750" y="3691"/>
                </a:cubicBezTo>
                <a:cubicBezTo>
                  <a:pt x="13019" y="4782"/>
                  <a:pt x="13663" y="4561"/>
                  <a:pt x="14658" y="3378"/>
                </a:cubicBezTo>
                <a:lnTo>
                  <a:pt x="15519" y="2346"/>
                </a:lnTo>
                <a:lnTo>
                  <a:pt x="14596" y="1095"/>
                </a:lnTo>
                <a:cubicBezTo>
                  <a:pt x="13716" y="-95"/>
                  <a:pt x="12889" y="-236"/>
                  <a:pt x="13603" y="928"/>
                </a:cubicBezTo>
                <a:cubicBezTo>
                  <a:pt x="14124" y="1777"/>
                  <a:pt x="13711" y="2012"/>
                  <a:pt x="11656" y="2012"/>
                </a:cubicBezTo>
                <a:cubicBezTo>
                  <a:pt x="10248" y="2012"/>
                  <a:pt x="9722" y="1856"/>
                  <a:pt x="9594" y="1407"/>
                </a:cubicBezTo>
                <a:cubicBezTo>
                  <a:pt x="9500" y="1076"/>
                  <a:pt x="9296" y="803"/>
                  <a:pt x="9140" y="803"/>
                </a:cubicBezTo>
                <a:cubicBezTo>
                  <a:pt x="8984" y="803"/>
                  <a:pt x="8938" y="986"/>
                  <a:pt x="9040" y="1209"/>
                </a:cubicBezTo>
                <a:cubicBezTo>
                  <a:pt x="9280" y="1735"/>
                  <a:pt x="8437" y="2171"/>
                  <a:pt x="7809" y="1845"/>
                </a:cubicBezTo>
                <a:cubicBezTo>
                  <a:pt x="7366" y="1615"/>
                  <a:pt x="7370" y="1518"/>
                  <a:pt x="7855" y="792"/>
                </a:cubicBezTo>
                <a:cubicBezTo>
                  <a:pt x="8231" y="230"/>
                  <a:pt x="8287" y="-18"/>
                  <a:pt x="8101" y="31"/>
                </a:cubicBezTo>
                <a:close/>
                <a:moveTo>
                  <a:pt x="18105" y="31"/>
                </a:moveTo>
                <a:cubicBezTo>
                  <a:pt x="17695" y="132"/>
                  <a:pt x="17294" y="473"/>
                  <a:pt x="17028" y="1022"/>
                </a:cubicBezTo>
                <a:cubicBezTo>
                  <a:pt x="16554" y="2000"/>
                  <a:pt x="16563" y="2109"/>
                  <a:pt x="17182" y="3242"/>
                </a:cubicBezTo>
                <a:lnTo>
                  <a:pt x="17836" y="4431"/>
                </a:lnTo>
                <a:lnTo>
                  <a:pt x="17143" y="4785"/>
                </a:lnTo>
                <a:cubicBezTo>
                  <a:pt x="16093" y="5325"/>
                  <a:pt x="15744" y="6123"/>
                  <a:pt x="15319" y="8913"/>
                </a:cubicBezTo>
                <a:cubicBezTo>
                  <a:pt x="14900" y="11665"/>
                  <a:pt x="15183" y="13659"/>
                  <a:pt x="15881" y="12875"/>
                </a:cubicBezTo>
                <a:cubicBezTo>
                  <a:pt x="16498" y="12182"/>
                  <a:pt x="16620" y="12915"/>
                  <a:pt x="16620" y="17170"/>
                </a:cubicBezTo>
                <a:cubicBezTo>
                  <a:pt x="16620" y="21037"/>
                  <a:pt x="16661" y="21319"/>
                  <a:pt x="17205" y="21319"/>
                </a:cubicBezTo>
                <a:cubicBezTo>
                  <a:pt x="17747" y="21319"/>
                  <a:pt x="17796" y="20988"/>
                  <a:pt x="17874" y="16795"/>
                </a:cubicBezTo>
                <a:cubicBezTo>
                  <a:pt x="17984" y="10878"/>
                  <a:pt x="18523" y="10967"/>
                  <a:pt x="18636" y="16920"/>
                </a:cubicBezTo>
                <a:cubicBezTo>
                  <a:pt x="18711" y="20878"/>
                  <a:pt x="18782" y="21364"/>
                  <a:pt x="19236" y="21246"/>
                </a:cubicBezTo>
                <a:cubicBezTo>
                  <a:pt x="19686" y="21130"/>
                  <a:pt x="19759" y="20341"/>
                  <a:pt x="19890" y="14678"/>
                </a:cubicBezTo>
                <a:cubicBezTo>
                  <a:pt x="19980" y="10792"/>
                  <a:pt x="20157" y="8246"/>
                  <a:pt x="20336" y="8246"/>
                </a:cubicBezTo>
                <a:cubicBezTo>
                  <a:pt x="20500" y="8246"/>
                  <a:pt x="20680" y="9376"/>
                  <a:pt x="20729" y="10759"/>
                </a:cubicBezTo>
                <a:cubicBezTo>
                  <a:pt x="20842" y="13968"/>
                  <a:pt x="21383" y="14065"/>
                  <a:pt x="21383" y="10873"/>
                </a:cubicBezTo>
                <a:cubicBezTo>
                  <a:pt x="21383" y="7560"/>
                  <a:pt x="20670" y="5254"/>
                  <a:pt x="19552" y="4952"/>
                </a:cubicBezTo>
                <a:cubicBezTo>
                  <a:pt x="18439" y="4651"/>
                  <a:pt x="18234" y="4175"/>
                  <a:pt x="18990" y="3628"/>
                </a:cubicBezTo>
                <a:cubicBezTo>
                  <a:pt x="19669" y="3136"/>
                  <a:pt x="19815" y="1264"/>
                  <a:pt x="19236" y="480"/>
                </a:cubicBezTo>
                <a:cubicBezTo>
                  <a:pt x="18934" y="71"/>
                  <a:pt x="18515" y="-70"/>
                  <a:pt x="18105" y="3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75" name="CA875A99-6B5F-4F2F-AB93-3742C933D542-L0-001.png" descr="CA875A99-6B5F-4F2F-AB93-3742C933D542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9543" y="3800471"/>
            <a:ext cx="940451" cy="940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776" name="4823FB5F-4A5F-4DDC-BC2D-EF3CD62808E3-L0-001.png" descr="4823FB5F-4A5F-4DDC-BC2D-EF3CD62808E3-L0-0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3757" y="4937178"/>
            <a:ext cx="829230" cy="120273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ent home for home isolation…"/>
          <p:cNvSpPr txBox="1">
            <a:spLocks/>
          </p:cNvSpPr>
          <p:nvPr/>
        </p:nvSpPr>
        <p:spPr>
          <a:xfrm>
            <a:off x="1945813" y="5043881"/>
            <a:ext cx="6503479" cy="1096032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22325" indent="-322325" defTabSz="859536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726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/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/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/>
            </a:lvl4pPr>
            <a:lvl5pPr marL="2194560" indent="-365760">
              <a:spcBef>
                <a:spcPts val="700"/>
              </a:spcBef>
              <a:buSzPct val="100000"/>
              <a:buFont typeface="Arial"/>
              <a:buChar char="»"/>
              <a:defRPr sz="3200"/>
            </a:lvl5pPr>
            <a:lvl6pPr marL="2651760" indent="-365760">
              <a:spcBef>
                <a:spcPts val="700"/>
              </a:spcBef>
              <a:buSzPct val="100000"/>
              <a:buFont typeface="Arial"/>
              <a:buChar char="•"/>
              <a:defRPr sz="3200"/>
            </a:lvl6pPr>
            <a:lvl7pPr marL="3108960" indent="-365760">
              <a:spcBef>
                <a:spcPts val="700"/>
              </a:spcBef>
              <a:buSzPct val="100000"/>
              <a:buFont typeface="Arial"/>
              <a:buChar char="•"/>
              <a:defRPr sz="3200"/>
            </a:lvl7pPr>
            <a:lvl8pPr marL="3566159" indent="-365759">
              <a:spcBef>
                <a:spcPts val="700"/>
              </a:spcBef>
              <a:buSzPct val="100000"/>
              <a:buFont typeface="Arial"/>
              <a:buChar char="•"/>
              <a:defRPr sz="3200"/>
            </a:lvl8pPr>
            <a:lvl9pPr marL="4023359" indent="-365759">
              <a:spcBef>
                <a:spcPts val="700"/>
              </a:spcBef>
              <a:buSzPct val="100000"/>
              <a:buFont typeface="Arial"/>
              <a:buChar char="•"/>
              <a:defRPr sz="3200"/>
            </a:lvl9pPr>
          </a:lstStyle>
          <a:p>
            <a:r>
              <a:rPr lang="en-US" sz="2800" dirty="0">
                <a:sym typeface="Times New Roman"/>
              </a:rPr>
              <a:t>Proper disposal of mask and self monitoring</a:t>
            </a:r>
          </a:p>
        </p:txBody>
      </p:sp>
      <p:sp>
        <p:nvSpPr>
          <p:cNvPr id="9" name="Sent home for home isolation…"/>
          <p:cNvSpPr txBox="1">
            <a:spLocks/>
          </p:cNvSpPr>
          <p:nvPr/>
        </p:nvSpPr>
        <p:spPr>
          <a:xfrm>
            <a:off x="1945815" y="2631682"/>
            <a:ext cx="6503479" cy="868892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322325" indent="-322325" defTabSz="859536">
              <a:lnSpc>
                <a:spcPct val="90000"/>
              </a:lnSpc>
              <a:spcBef>
                <a:spcPts val="600"/>
              </a:spcBef>
              <a:defRPr sz="2726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72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Social distancing at home ,HR to follow up daily with telephonic summary</a:t>
            </a:r>
          </a:p>
        </p:txBody>
      </p:sp>
      <p:sp>
        <p:nvSpPr>
          <p:cNvPr id="10" name="Sent home for home isolation…"/>
          <p:cNvSpPr txBox="1">
            <a:spLocks/>
          </p:cNvSpPr>
          <p:nvPr/>
        </p:nvSpPr>
        <p:spPr>
          <a:xfrm>
            <a:off x="1945814" y="3867269"/>
            <a:ext cx="6503479" cy="806858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 lnSpcReduction="10000"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322325" indent="-322325" defTabSz="859536">
              <a:lnSpc>
                <a:spcPct val="90000"/>
              </a:lnSpc>
              <a:spcBef>
                <a:spcPts val="600"/>
              </a:spcBef>
              <a:defRPr sz="2726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72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Explain about Self isolation to be followed in all activities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Hostel stay"/>
          <p:cNvSpPr txBox="1">
            <a:spLocks noGrp="1"/>
          </p:cNvSpPr>
          <p:nvPr>
            <p:ph type="title"/>
          </p:nvPr>
        </p:nvSpPr>
        <p:spPr>
          <a:xfrm>
            <a:off x="457200" y="427512"/>
            <a:ext cx="8229600" cy="62673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pPr hangingPunct="0"/>
            <a:r>
              <a:rPr sz="4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Hostel stay </a:t>
            </a:r>
          </a:p>
        </p:txBody>
      </p:sp>
      <p:sp>
        <p:nvSpPr>
          <p:cNvPr id="779" name="MLOPs: Isolation in sick room ( Eastern side of 5th Floor in IP building )…"/>
          <p:cNvSpPr txBox="1">
            <a:spLocks noGrp="1"/>
          </p:cNvSpPr>
          <p:nvPr>
            <p:ph type="body" idx="1"/>
          </p:nvPr>
        </p:nvSpPr>
        <p:spPr>
          <a:xfrm>
            <a:off x="1241880" y="1314262"/>
            <a:ext cx="7688975" cy="7674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  <a:miter lim="400000"/>
          </a:ln>
        </p:spPr>
        <p:txBody>
          <a:bodyPr lIns="45718" tIns="45718" rIns="45718" bIns="45718">
            <a:normAutofit/>
          </a:bodyPr>
          <a:lstStyle/>
          <a:p>
            <a:pPr marL="322325" indent="-322325" defTabSz="859536">
              <a:lnSpc>
                <a:spcPct val="90000"/>
              </a:lnSpc>
              <a:spcBef>
                <a:spcPts val="600"/>
              </a:spcBef>
            </a:pPr>
            <a:r>
              <a:rPr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MLOPs: </a:t>
            </a:r>
            <a:r>
              <a:rPr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Isolation in sick room </a:t>
            </a:r>
            <a:r>
              <a:rPr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IP building - 5th Floor - </a:t>
            </a:r>
            <a:r>
              <a:rPr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Eastern side 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-10 rooms</a:t>
            </a:r>
            <a:r>
              <a:rPr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 </a:t>
            </a:r>
            <a:endParaRPr lang="en-US" sz="20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0784" y="3544021"/>
            <a:ext cx="961722" cy="1136364"/>
            <a:chOff x="220784" y="3722146"/>
            <a:chExt cx="961722" cy="1136364"/>
          </a:xfrm>
        </p:grpSpPr>
        <p:pic>
          <p:nvPicPr>
            <p:cNvPr id="780" name="F37479FF-AF5C-45BC-889F-3AD3F023D559-L0-001.png" descr="F37479FF-AF5C-45BC-889F-3AD3F023D559-L0-00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0784" y="3722146"/>
              <a:ext cx="961722" cy="113636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81" name="E72E6A7B-83D5-41EC-BF53-C5C49CFD136E-L0-001.jpeg" descr="E72E6A7B-83D5-41EC-BF53-C5C49CFD136E-L0-001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27688" y="3916295"/>
              <a:ext cx="547914" cy="748066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782" name="9DE3EB65-D5A2-401C-BB27-C1EB52FADB19-L0-001.png" descr="9DE3EB65-D5A2-401C-BB27-C1EB52FADB19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2669" y="4924669"/>
            <a:ext cx="919249" cy="1116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3" name="Picture 1" descr="Picture 1"/>
          <p:cNvPicPr>
            <a:picLocks noChangeAspect="1"/>
          </p:cNvPicPr>
          <p:nvPr/>
        </p:nvPicPr>
        <p:blipFill>
          <a:blip r:embed="rId5">
            <a:extLst/>
          </a:blip>
          <a:srcRect l="26555" t="28205" r="26572" b="26922"/>
          <a:stretch>
            <a:fillRect/>
          </a:stretch>
        </p:blipFill>
        <p:spPr>
          <a:xfrm>
            <a:off x="327093" y="2368300"/>
            <a:ext cx="714636" cy="781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80" y="0"/>
                </a:moveTo>
                <a:cubicBezTo>
                  <a:pt x="16285" y="0"/>
                  <a:pt x="15811" y="384"/>
                  <a:pt x="15666" y="1389"/>
                </a:cubicBezTo>
                <a:cubicBezTo>
                  <a:pt x="15477" y="2712"/>
                  <a:pt x="15170" y="2786"/>
                  <a:pt x="9086" y="2953"/>
                </a:cubicBezTo>
                <a:lnTo>
                  <a:pt x="2716" y="3129"/>
                </a:lnTo>
                <a:lnTo>
                  <a:pt x="2716" y="10936"/>
                </a:lnTo>
                <a:cubicBezTo>
                  <a:pt x="2716" y="18102"/>
                  <a:pt x="2601" y="18868"/>
                  <a:pt x="1358" y="20179"/>
                </a:cubicBez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0258" y="20179"/>
                </a:lnTo>
                <a:cubicBezTo>
                  <a:pt x="18991" y="18842"/>
                  <a:pt x="18900" y="18144"/>
                  <a:pt x="18900" y="9371"/>
                </a:cubicBezTo>
                <a:lnTo>
                  <a:pt x="18900" y="0"/>
                </a:lnTo>
                <a:lnTo>
                  <a:pt x="1738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784" name="Picture 2" descr="Picture 2"/>
          <p:cNvPicPr>
            <a:picLocks noChangeAspect="1"/>
          </p:cNvPicPr>
          <p:nvPr/>
        </p:nvPicPr>
        <p:blipFill>
          <a:blip r:embed="rId6">
            <a:extLst/>
          </a:blip>
          <a:srcRect l="14998" t="16129" r="13530" b="20952"/>
          <a:stretch>
            <a:fillRect/>
          </a:stretch>
        </p:blipFill>
        <p:spPr>
          <a:xfrm>
            <a:off x="280159" y="1400933"/>
            <a:ext cx="808505" cy="5941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extrusionOk="0">
                <a:moveTo>
                  <a:pt x="10753" y="0"/>
                </a:moveTo>
                <a:cubicBezTo>
                  <a:pt x="10375" y="0"/>
                  <a:pt x="10140" y="527"/>
                  <a:pt x="10140" y="1371"/>
                </a:cubicBezTo>
                <a:cubicBezTo>
                  <a:pt x="10140" y="2959"/>
                  <a:pt x="9026" y="3956"/>
                  <a:pt x="7761" y="3506"/>
                </a:cubicBezTo>
                <a:cubicBezTo>
                  <a:pt x="7137" y="3284"/>
                  <a:pt x="6884" y="3444"/>
                  <a:pt x="6884" y="4055"/>
                </a:cubicBezTo>
                <a:cubicBezTo>
                  <a:pt x="6884" y="4651"/>
                  <a:pt x="7350" y="4975"/>
                  <a:pt x="8406" y="5093"/>
                </a:cubicBezTo>
                <a:cubicBezTo>
                  <a:pt x="9800" y="5250"/>
                  <a:pt x="9949" y="5413"/>
                  <a:pt x="10066" y="7056"/>
                </a:cubicBezTo>
                <a:cubicBezTo>
                  <a:pt x="10213" y="9141"/>
                  <a:pt x="11366" y="9615"/>
                  <a:pt x="11366" y="7590"/>
                </a:cubicBezTo>
                <a:cubicBezTo>
                  <a:pt x="11366" y="5888"/>
                  <a:pt x="12095" y="4978"/>
                  <a:pt x="13480" y="4978"/>
                </a:cubicBezTo>
                <a:cubicBezTo>
                  <a:pt x="14261" y="4978"/>
                  <a:pt x="14622" y="4700"/>
                  <a:pt x="14622" y="4083"/>
                </a:cubicBezTo>
                <a:cubicBezTo>
                  <a:pt x="14622" y="3389"/>
                  <a:pt x="14355" y="3262"/>
                  <a:pt x="13459" y="3506"/>
                </a:cubicBezTo>
                <a:cubicBezTo>
                  <a:pt x="12106" y="3874"/>
                  <a:pt x="11366" y="3075"/>
                  <a:pt x="11366" y="1270"/>
                </a:cubicBezTo>
                <a:cubicBezTo>
                  <a:pt x="11366" y="507"/>
                  <a:pt x="11119" y="0"/>
                  <a:pt x="10753" y="0"/>
                </a:cubicBezTo>
                <a:close/>
                <a:moveTo>
                  <a:pt x="20742" y="8859"/>
                </a:moveTo>
                <a:cubicBezTo>
                  <a:pt x="20061" y="8859"/>
                  <a:pt x="19938" y="9317"/>
                  <a:pt x="19833" y="12048"/>
                </a:cubicBezTo>
                <a:cubicBezTo>
                  <a:pt x="19742" y="14435"/>
                  <a:pt x="19551" y="15222"/>
                  <a:pt x="19093" y="15222"/>
                </a:cubicBezTo>
                <a:cubicBezTo>
                  <a:pt x="18757" y="15222"/>
                  <a:pt x="18466" y="14911"/>
                  <a:pt x="18438" y="14530"/>
                </a:cubicBezTo>
                <a:cubicBezTo>
                  <a:pt x="18410" y="14149"/>
                  <a:pt x="18360" y="13594"/>
                  <a:pt x="18332" y="13289"/>
                </a:cubicBezTo>
                <a:cubicBezTo>
                  <a:pt x="18304" y="12984"/>
                  <a:pt x="17108" y="12741"/>
                  <a:pt x="15668" y="12741"/>
                </a:cubicBezTo>
                <a:cubicBezTo>
                  <a:pt x="13263" y="12741"/>
                  <a:pt x="13039" y="12837"/>
                  <a:pt x="12920" y="13982"/>
                </a:cubicBezTo>
                <a:cubicBezTo>
                  <a:pt x="12792" y="15203"/>
                  <a:pt x="12676" y="15222"/>
                  <a:pt x="7285" y="15222"/>
                </a:cubicBezTo>
                <a:lnTo>
                  <a:pt x="1788" y="15222"/>
                </a:lnTo>
                <a:lnTo>
                  <a:pt x="1662" y="13116"/>
                </a:lnTo>
                <a:cubicBezTo>
                  <a:pt x="1563" y="11485"/>
                  <a:pt x="1378" y="11044"/>
                  <a:pt x="848" y="11182"/>
                </a:cubicBezTo>
                <a:cubicBezTo>
                  <a:pt x="273" y="11332"/>
                  <a:pt x="142" y="12198"/>
                  <a:pt x="44" y="16478"/>
                </a:cubicBezTo>
                <a:cubicBezTo>
                  <a:pt x="-65" y="21253"/>
                  <a:pt x="-18" y="21600"/>
                  <a:pt x="731" y="21600"/>
                </a:cubicBezTo>
                <a:cubicBezTo>
                  <a:pt x="1304" y="21600"/>
                  <a:pt x="1570" y="21157"/>
                  <a:pt x="1662" y="20071"/>
                </a:cubicBezTo>
                <a:lnTo>
                  <a:pt x="1788" y="18556"/>
                </a:lnTo>
                <a:lnTo>
                  <a:pt x="10753" y="18556"/>
                </a:lnTo>
                <a:lnTo>
                  <a:pt x="19706" y="18556"/>
                </a:lnTo>
                <a:lnTo>
                  <a:pt x="19833" y="20071"/>
                </a:lnTo>
                <a:cubicBezTo>
                  <a:pt x="19924" y="21146"/>
                  <a:pt x="20197" y="21600"/>
                  <a:pt x="20753" y="21600"/>
                </a:cubicBezTo>
                <a:cubicBezTo>
                  <a:pt x="21485" y="21600"/>
                  <a:pt x="21535" y="21148"/>
                  <a:pt x="21535" y="15222"/>
                </a:cubicBezTo>
                <a:cubicBezTo>
                  <a:pt x="21535" y="9278"/>
                  <a:pt x="21483" y="8859"/>
                  <a:pt x="20742" y="885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9" name="MLOPs: Isolation in sick room ( Eastern side of 5th Floor in IP building )…"/>
          <p:cNvSpPr txBox="1">
            <a:spLocks/>
          </p:cNvSpPr>
          <p:nvPr/>
        </p:nvSpPr>
        <p:spPr>
          <a:xfrm>
            <a:off x="1241881" y="2382630"/>
            <a:ext cx="7688975" cy="766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390906" indent="-390906" defTabSz="868680">
              <a:lnSpc>
                <a:spcPct val="120000"/>
              </a:lnSpc>
              <a:spcBef>
                <a:spcPts val="4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Doctors: </a:t>
            </a:r>
            <a:r>
              <a:rPr lang="en-US" sz="2000" dirty="0"/>
              <a:t>Individual room with attached bathrooms </a:t>
            </a:r>
            <a:r>
              <a:rPr lang="en-US" sz="1600" dirty="0"/>
              <a:t>(</a:t>
            </a:r>
            <a:r>
              <a:rPr lang="en-US" sz="1600" dirty="0">
                <a:sym typeface="Times New Roman"/>
              </a:rPr>
              <a:t>Eastern side of 5th Floor in IP building-10 rooms)</a:t>
            </a:r>
          </a:p>
        </p:txBody>
      </p:sp>
      <p:sp>
        <p:nvSpPr>
          <p:cNvPr id="11" name="MLOPs: Isolation in sick room ( Eastern side of 5th Floor in IP building )…"/>
          <p:cNvSpPr txBox="1">
            <a:spLocks/>
          </p:cNvSpPr>
          <p:nvPr/>
        </p:nvSpPr>
        <p:spPr>
          <a:xfrm>
            <a:off x="1241881" y="3544021"/>
            <a:ext cx="7688975" cy="11363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390906" indent="-390906" defTabSz="868680">
              <a:lnSpc>
                <a:spcPct val="120000"/>
              </a:lnSpc>
              <a:spcBef>
                <a:spcPts val="4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Daily:</a:t>
            </a:r>
            <a:r>
              <a:rPr lang="en-US" sz="2000" dirty="0" smtClean="0"/>
              <a:t> </a:t>
            </a:r>
            <a:r>
              <a:rPr lang="en-US" sz="2000" dirty="0"/>
              <a:t>SpO2, vitals and temperature twice a day </a:t>
            </a:r>
            <a:r>
              <a:rPr lang="en-US" sz="1800" dirty="0"/>
              <a:t>( non contact or own thermometer ) </a:t>
            </a:r>
            <a:r>
              <a:rPr lang="en-US" sz="2000" dirty="0"/>
              <a:t>monitoring done by staff nurse / PG doctor with PPE</a:t>
            </a:r>
            <a:r>
              <a:rPr lang="en-US" sz="1800" dirty="0"/>
              <a:t>(</a:t>
            </a:r>
            <a:r>
              <a:rPr lang="en-US" sz="1800" dirty="0" err="1"/>
              <a:t>Gown,Face</a:t>
            </a:r>
            <a:r>
              <a:rPr lang="en-US" sz="1800" dirty="0"/>
              <a:t> </a:t>
            </a:r>
            <a:r>
              <a:rPr lang="en-US" sz="1800" dirty="0" err="1"/>
              <a:t>shield,Respirator,Gloves</a:t>
            </a:r>
            <a:r>
              <a:rPr lang="en-US" sz="1800" dirty="0"/>
              <a:t>)</a:t>
            </a:r>
          </a:p>
        </p:txBody>
      </p:sp>
      <p:sp>
        <p:nvSpPr>
          <p:cNvPr id="12" name="MLOPs: Isolation in sick room ( Eastern side of 5th Floor in IP building )…"/>
          <p:cNvSpPr txBox="1">
            <a:spLocks/>
          </p:cNvSpPr>
          <p:nvPr/>
        </p:nvSpPr>
        <p:spPr>
          <a:xfrm>
            <a:off x="1241880" y="5034602"/>
            <a:ext cx="7688975" cy="766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390906" indent="-390906" defTabSz="868680">
              <a:lnSpc>
                <a:spcPct val="120000"/>
              </a:lnSpc>
              <a:spcBef>
                <a:spcPts val="4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00" dirty="0"/>
              <a:t>To maintain separate register for MLOPs by hostel warden, for Doctors by Staff nurse / </a:t>
            </a:r>
            <a:r>
              <a:rPr lang="en-US" sz="2200" dirty="0" err="1"/>
              <a:t>Dr.Sarveshwaran</a:t>
            </a:r>
            <a:endParaRPr lang="en-US"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Title 1"/>
          <p:cNvSpPr txBox="1">
            <a:spLocks noGrp="1"/>
          </p:cNvSpPr>
          <p:nvPr>
            <p:ph type="title"/>
          </p:nvPr>
        </p:nvSpPr>
        <p:spPr>
          <a:xfrm>
            <a:off x="106878" y="814208"/>
            <a:ext cx="9144000" cy="794141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pPr hangingPunct="0"/>
            <a:r>
              <a:rPr lang="en-US" sz="3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Location for Examination | Isolation</a:t>
            </a:r>
            <a:endParaRPr sz="3600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</p:txBody>
      </p:sp>
      <p:graphicFrame>
        <p:nvGraphicFramePr>
          <p:cNvPr id="789" name="Table 5"/>
          <p:cNvGraphicFramePr/>
          <p:nvPr>
            <p:extLst>
              <p:ext uri="{D42A27DB-BD31-4B8C-83A1-F6EECF244321}">
                <p14:modId xmlns:p14="http://schemas.microsoft.com/office/powerpoint/2010/main" val="826471031"/>
              </p:ext>
            </p:extLst>
          </p:nvPr>
        </p:nvGraphicFramePr>
        <p:xfrm>
          <a:off x="724394" y="2174876"/>
          <a:ext cx="8063347" cy="336811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211062"/>
                <a:gridCol w="2550944"/>
                <a:gridCol w="3301341"/>
              </a:tblGrid>
              <a:tr h="54179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dirty="0">
                          <a:solidFill>
                            <a:schemeClr val="bg1"/>
                          </a:solidFill>
                        </a:rPr>
                        <a:t>Category</a:t>
                      </a:r>
                      <a:endParaRPr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dirty="0" smtClean="0">
                          <a:solidFill>
                            <a:schemeClr val="bg1"/>
                          </a:solidFill>
                        </a:rPr>
                        <a:t>Examination</a:t>
                      </a:r>
                      <a:endParaRPr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dirty="0">
                          <a:solidFill>
                            <a:schemeClr val="bg1"/>
                          </a:solidFill>
                        </a:rPr>
                        <a:t>Isolation </a:t>
                      </a:r>
                      <a:endParaRPr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84314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/>
                        <a:t>Doctors </a:t>
                      </a:r>
                      <a:endParaRPr sz="2400" b="1" dirty="0"/>
                    </a:p>
                  </a:txBody>
                  <a:tcPr marL="0" marR="0" marT="0" marB="0" anchor="ctr" horzOverflow="overflow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400" dirty="0" smtClean="0">
                          <a:effectLst/>
                        </a:rPr>
                        <a:t>1</a:t>
                      </a:r>
                      <a:r>
                        <a:rPr lang="en-US" sz="2400" baseline="30000" dirty="0" smtClean="0">
                          <a:effectLst/>
                        </a:rPr>
                        <a:t>st</a:t>
                      </a:r>
                      <a:r>
                        <a:rPr lang="en-US" sz="2400" baseline="0" dirty="0" smtClean="0">
                          <a:effectLst/>
                        </a:rPr>
                        <a:t> Floor-</a:t>
                      </a:r>
                      <a:r>
                        <a:rPr lang="en-US" sz="2400" dirty="0" smtClean="0">
                          <a:effectLst/>
                        </a:rPr>
                        <a:t>ER  Room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400" dirty="0" smtClean="0">
                          <a:effectLst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400" baseline="0" dirty="0" smtClean="0">
                          <a:effectLst/>
                        </a:rPr>
                        <a:t>VIP Room in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400" dirty="0" smtClean="0">
                          <a:effectLst/>
                        </a:rPr>
                        <a:t>Ground</a:t>
                      </a:r>
                      <a:r>
                        <a:rPr lang="en-US" sz="2400" baseline="0" dirty="0" smtClean="0">
                          <a:effectLst/>
                        </a:rPr>
                        <a:t> Floor</a:t>
                      </a:r>
                      <a:endParaRPr lang="en-US" sz="2400" dirty="0" smtClean="0">
                        <a:effectLst/>
                      </a:endParaRPr>
                    </a:p>
                    <a:p>
                      <a:pPr algn="l">
                        <a:defRPr sz="1800"/>
                      </a:pPr>
                      <a:r>
                        <a:rPr sz="2400" dirty="0"/>
                        <a:t> </a:t>
                      </a:r>
                    </a:p>
                  </a:txBody>
                  <a:tcPr marL="0" marR="0" marT="0" marB="0" anchor="ctr" horzOverflow="overflow"/>
                </a:tc>
                <a:tc rowSpan="3">
                  <a:txBody>
                    <a:bodyPr/>
                    <a:lstStyle/>
                    <a:p>
                      <a:pPr algn="ctr">
                        <a:defRPr sz="2000"/>
                      </a:pPr>
                      <a:r>
                        <a:rPr sz="2400" dirty="0"/>
                        <a:t>Individual </a:t>
                      </a:r>
                      <a:r>
                        <a:rPr sz="2400" dirty="0" smtClean="0"/>
                        <a:t>room</a:t>
                      </a:r>
                      <a:endParaRPr lang="en-IN" sz="2400" dirty="0" smtClean="0"/>
                    </a:p>
                    <a:p>
                      <a:pPr algn="ctr">
                        <a:defRPr sz="2000"/>
                      </a:pPr>
                      <a:r>
                        <a:rPr sz="2400" dirty="0" smtClean="0"/>
                        <a:t>(</a:t>
                      </a:r>
                      <a:r>
                        <a:rPr lang="en-US" sz="2400" dirty="0" smtClean="0"/>
                        <a:t>IP</a:t>
                      </a:r>
                      <a:r>
                        <a:rPr lang="en-US" sz="2400" baseline="0" dirty="0" smtClean="0"/>
                        <a:t> block – </a:t>
                      </a:r>
                    </a:p>
                    <a:p>
                      <a:pPr algn="ctr">
                        <a:defRPr sz="2000"/>
                      </a:pPr>
                      <a:r>
                        <a:rPr sz="2400" dirty="0" smtClean="0"/>
                        <a:t>Eastern </a:t>
                      </a:r>
                      <a:r>
                        <a:rPr sz="2400" dirty="0"/>
                        <a:t>side of </a:t>
                      </a:r>
                      <a:endParaRPr lang="en-US" sz="2400" dirty="0" smtClean="0"/>
                    </a:p>
                    <a:p>
                      <a:pPr algn="ctr">
                        <a:defRPr sz="2000"/>
                      </a:pPr>
                      <a:r>
                        <a:rPr sz="2400" dirty="0" smtClean="0"/>
                        <a:t>5th floor)</a:t>
                      </a:r>
                      <a:r>
                        <a:rPr sz="2400" dirty="0"/>
                        <a:t> </a:t>
                      </a:r>
                    </a:p>
                  </a:txBody>
                  <a:tcPr marL="0" marR="0" marT="0" marB="0" anchor="ctr" horzOverflow="overflow"/>
                </a:tc>
              </a:tr>
              <a:tr h="89064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/>
                        <a:t>MLOPs </a:t>
                      </a:r>
                      <a:endParaRPr sz="2400" b="1" dirty="0"/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/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/>
                    </a:p>
                  </a:txBody>
                  <a:tcPr marL="0" marR="0" marT="0" marB="0" anchor="ctr" horzOverflow="overflow"/>
                </a:tc>
              </a:tr>
              <a:tr h="253838">
                <a:tc rowSpan="2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/>
                        <a:t>Admin</a:t>
                      </a:r>
                      <a:r>
                        <a:rPr sz="2400" dirty="0" smtClean="0"/>
                        <a:t>/</a:t>
                      </a:r>
                      <a:endParaRPr lang="en-US" sz="2400" dirty="0" smtClean="0"/>
                    </a:p>
                    <a:p>
                      <a:pPr algn="l">
                        <a:defRPr sz="1800"/>
                      </a:pPr>
                      <a:r>
                        <a:rPr sz="2400" dirty="0" smtClean="0"/>
                        <a:t>Day </a:t>
                      </a:r>
                      <a:r>
                        <a:rPr sz="2400" dirty="0"/>
                        <a:t>Scholar staff</a:t>
                      </a:r>
                      <a:endParaRPr sz="2400" b="1" dirty="0"/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8692">
                <a:tc vMerge="1"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b="1" dirty="0"/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sz="24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2000"/>
                      </a:pPr>
                      <a:r>
                        <a:rPr sz="2400" dirty="0"/>
                        <a:t>Home </a:t>
                      </a:r>
                      <a:r>
                        <a:rPr sz="2400" dirty="0" smtClean="0"/>
                        <a:t>isolation</a:t>
                      </a:r>
                      <a:endParaRPr sz="2400" dirty="0"/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Title 1"/>
          <p:cNvSpPr txBox="1">
            <a:spLocks noGrp="1"/>
          </p:cNvSpPr>
          <p:nvPr>
            <p:ph type="title"/>
          </p:nvPr>
        </p:nvSpPr>
        <p:spPr>
          <a:xfrm>
            <a:off x="457200" y="712518"/>
            <a:ext cx="8229600" cy="705121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pPr hangingPunct="0"/>
            <a:r>
              <a:rPr sz="3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Facilities to be maintained</a:t>
            </a:r>
          </a:p>
        </p:txBody>
      </p:sp>
      <p:sp>
        <p:nvSpPr>
          <p:cNvPr id="792" name="Text Placeholder 2"/>
          <p:cNvSpPr txBox="1">
            <a:spLocks noGrp="1"/>
          </p:cNvSpPr>
          <p:nvPr>
            <p:ph type="body" idx="1"/>
          </p:nvPr>
        </p:nvSpPr>
        <p:spPr>
          <a:xfrm>
            <a:off x="659080" y="1474367"/>
            <a:ext cx="7750887" cy="435693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342900" indent="-342900">
              <a:buSzPct val="100000"/>
              <a:buFont typeface="Courier New"/>
              <a:buChar char="o"/>
              <a:defRPr b="0"/>
            </a:pPr>
            <a:r>
              <a:rPr sz="2800" dirty="0"/>
              <a:t>BP apparatus</a:t>
            </a:r>
          </a:p>
          <a:p>
            <a:pPr marL="342900" indent="-342900">
              <a:buSzPct val="100000"/>
              <a:buFont typeface="Courier New"/>
              <a:buChar char="o"/>
              <a:defRPr b="0"/>
            </a:pPr>
            <a:r>
              <a:rPr sz="2800" dirty="0"/>
              <a:t>Stethoscope</a:t>
            </a:r>
          </a:p>
          <a:p>
            <a:pPr marL="342900" indent="-342900">
              <a:buSzPct val="100000"/>
              <a:buFont typeface="Courier New"/>
              <a:buChar char="o"/>
              <a:defRPr b="0"/>
            </a:pPr>
            <a:r>
              <a:rPr sz="2800" dirty="0"/>
              <a:t>Non contact thermometer</a:t>
            </a:r>
          </a:p>
          <a:p>
            <a:pPr marL="342900" indent="-342900">
              <a:buSzPct val="100000"/>
              <a:buFont typeface="Courier New"/>
              <a:buChar char="o"/>
              <a:defRPr b="0"/>
            </a:pPr>
            <a:r>
              <a:rPr sz="2800" dirty="0"/>
              <a:t>Pulse oximeter</a:t>
            </a:r>
          </a:p>
          <a:p>
            <a:pPr marL="342900" indent="-342900">
              <a:buSzPct val="100000"/>
              <a:buFont typeface="Courier New"/>
              <a:buChar char="o"/>
              <a:defRPr b="0"/>
            </a:pPr>
            <a:r>
              <a:rPr sz="2800" dirty="0"/>
              <a:t>Crash cart/Emergency </a:t>
            </a:r>
            <a:r>
              <a:rPr sz="2800" dirty="0" smtClean="0"/>
              <a:t>medicin</a:t>
            </a:r>
            <a:r>
              <a:rPr lang="en-US" sz="2800" dirty="0" smtClean="0"/>
              <a:t>e</a:t>
            </a:r>
            <a:r>
              <a:rPr sz="2800" dirty="0" smtClean="0"/>
              <a:t>s </a:t>
            </a:r>
            <a:r>
              <a:rPr sz="2800" dirty="0"/>
              <a:t>available in the 5</a:t>
            </a:r>
            <a:r>
              <a:rPr sz="2800" baseline="30000" dirty="0"/>
              <a:t>th</a:t>
            </a:r>
            <a:r>
              <a:rPr sz="2800" dirty="0"/>
              <a:t> floor to be used</a:t>
            </a:r>
          </a:p>
          <a:p>
            <a:pPr marL="342900" indent="-342900">
              <a:buSzPct val="100000"/>
              <a:buFont typeface="Courier New"/>
              <a:buChar char="o"/>
              <a:defRPr b="0"/>
            </a:pPr>
            <a:r>
              <a:rPr sz="2800" dirty="0"/>
              <a:t>Register and checklist to be maintained daily by staff nurse and </a:t>
            </a:r>
            <a:r>
              <a:rPr sz="2800" dirty="0" smtClean="0"/>
              <a:t>in</a:t>
            </a:r>
            <a:r>
              <a:rPr lang="en-US" sz="2800" dirty="0" smtClean="0"/>
              <a:t>-</a:t>
            </a:r>
            <a:r>
              <a:rPr sz="2800" dirty="0" smtClean="0"/>
              <a:t>charge </a:t>
            </a:r>
            <a:r>
              <a:rPr sz="2800" dirty="0"/>
              <a:t>sister of the floor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Title 6"/>
          <p:cNvSpPr txBox="1">
            <a:spLocks noGrp="1"/>
          </p:cNvSpPr>
          <p:nvPr>
            <p:ph type="title"/>
          </p:nvPr>
        </p:nvSpPr>
        <p:spPr>
          <a:xfrm>
            <a:off x="385103" y="274639"/>
            <a:ext cx="8438264" cy="92477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pPr hangingPunct="0"/>
            <a:r>
              <a:rPr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Investigations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1246909" y="2035102"/>
            <a:ext cx="2623271" cy="385506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marL="152658" indent="-152658" defTabSz="407090">
              <a:spcBef>
                <a:spcPts val="300"/>
              </a:spcBef>
              <a:defRPr sz="2016"/>
            </a:pPr>
            <a:r>
              <a:rPr lang="en-US" sz="3200" dirty="0"/>
              <a:t>Fever &gt; 3 </a:t>
            </a:r>
            <a:r>
              <a:rPr lang="en-US" sz="3200" dirty="0" smtClean="0"/>
              <a:t>days</a:t>
            </a:r>
          </a:p>
          <a:p>
            <a:pPr marL="152658" indent="-152658" defTabSz="407090">
              <a:spcBef>
                <a:spcPts val="300"/>
              </a:spcBef>
              <a:defRPr sz="2016"/>
            </a:pPr>
            <a:endParaRPr lang="en-US" sz="3200" dirty="0"/>
          </a:p>
          <a:p>
            <a:pPr marL="152658" indent="-152658" defTabSz="407090">
              <a:spcBef>
                <a:spcPts val="300"/>
              </a:spcBef>
              <a:defRPr sz="2016"/>
            </a:pPr>
            <a:r>
              <a:rPr lang="en-US" sz="3200" dirty="0" smtClean="0"/>
              <a:t>Shortness </a:t>
            </a:r>
            <a:r>
              <a:rPr lang="en-US" sz="3200" dirty="0"/>
              <a:t>of </a:t>
            </a:r>
            <a:r>
              <a:rPr lang="en-US" sz="3200" dirty="0" smtClean="0"/>
              <a:t>breath</a:t>
            </a:r>
          </a:p>
          <a:p>
            <a:pPr marL="152658" indent="-152658" defTabSz="407090">
              <a:spcBef>
                <a:spcPts val="300"/>
              </a:spcBef>
              <a:defRPr sz="2016"/>
            </a:pPr>
            <a:endParaRPr lang="en-US" sz="3200" dirty="0"/>
          </a:p>
          <a:p>
            <a:pPr marL="152658" indent="-152658" defTabSz="407090">
              <a:spcBef>
                <a:spcPts val="300"/>
              </a:spcBef>
              <a:defRPr sz="2016"/>
            </a:pPr>
            <a:r>
              <a:rPr lang="en-US" sz="3200" dirty="0" smtClean="0"/>
              <a:t>Drop </a:t>
            </a:r>
            <a:r>
              <a:rPr lang="en-US" sz="3200" dirty="0"/>
              <a:t>in </a:t>
            </a:r>
            <a:r>
              <a:rPr lang="en-US" sz="3200" dirty="0" smtClean="0"/>
              <a:t>saturation</a:t>
            </a:r>
            <a:endParaRPr lang="en-US" sz="3200" dirty="0"/>
          </a:p>
        </p:txBody>
      </p:sp>
      <p:pic>
        <p:nvPicPr>
          <p:cNvPr id="796" name="FCE392B3-32A4-4066-9657-25FBD5922AE0-L0-001.png" descr="FCE392B3-32A4-4066-9657-25FBD5922AE0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477" y="2006930"/>
            <a:ext cx="867432" cy="970214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  <a:miter lim="400000"/>
          </a:ln>
        </p:spPr>
      </p:pic>
      <p:pic>
        <p:nvPicPr>
          <p:cNvPr id="797" name="5C564B10-0D71-4458-B298-6FB2B189AB26-L0-001.png" descr="5C564B10-0D71-4458-B298-6FB2B189AB26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9477" y="3372592"/>
            <a:ext cx="867432" cy="900214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  <a:miter lim="400000"/>
          </a:ln>
        </p:spPr>
      </p:pic>
      <p:pic>
        <p:nvPicPr>
          <p:cNvPr id="798" name="EFB38D99-8764-489C-861D-B63397A01A62-L0-001.jpeg" descr="EFB38D99-8764-489C-861D-B63397A01A62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103" y="4864087"/>
            <a:ext cx="861806" cy="820409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  <a:miter lim="400000"/>
          </a:ln>
        </p:spPr>
      </p:pic>
      <p:pic>
        <p:nvPicPr>
          <p:cNvPr id="800" name="9181E345-936C-48B7-9457-63278F3D4450-L0-001.jpeg" descr="9181E345-936C-48B7-9457-63278F3D4450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37086" y="2035101"/>
            <a:ext cx="989525" cy="1036177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  <a:miter lim="400000"/>
          </a:ln>
        </p:spPr>
      </p:pic>
      <p:pic>
        <p:nvPicPr>
          <p:cNvPr id="801" name="1B663BF5-3C8D-4248-9D1D-CED5C0DF84FB-L0-001.jpeg" descr="1B663BF5-3C8D-4248-9D1D-CED5C0DF84FB-L0-001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37088" y="4514312"/>
            <a:ext cx="989524" cy="1375849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  <a:miter lim="400000"/>
          </a:ln>
        </p:spPr>
      </p:pic>
      <p:sp>
        <p:nvSpPr>
          <p:cNvPr id="14" name="Rectangle 13"/>
          <p:cNvSpPr/>
          <p:nvPr/>
        </p:nvSpPr>
        <p:spPr>
          <a:xfrm>
            <a:off x="385103" y="1338592"/>
            <a:ext cx="3485077" cy="52321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>
            <a:solidFill>
              <a:schemeClr val="accent2">
                <a:lumMod val="40000"/>
                <a:lumOff val="6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When to do?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uFillTx/>
              <a:sym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37087" y="1338592"/>
            <a:ext cx="4586280" cy="523216"/>
          </a:xfrm>
          <a:prstGeom prst="rect">
            <a:avLst/>
          </a:prstGeom>
          <a:solidFill>
            <a:srgbClr val="FFC000"/>
          </a:solidFill>
          <a:ln w="25400" cap="flat">
            <a:solidFill>
              <a:schemeClr val="accent2">
                <a:lumMod val="40000"/>
                <a:lumOff val="6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Investigations to be done?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sym typeface="Calibri"/>
            </a:endParaRPr>
          </a:p>
        </p:txBody>
      </p:sp>
      <p:sp>
        <p:nvSpPr>
          <p:cNvPr id="16" name="Text Placeholder 4"/>
          <p:cNvSpPr txBox="1">
            <a:spLocks/>
          </p:cNvSpPr>
          <p:nvPr/>
        </p:nvSpPr>
        <p:spPr>
          <a:xfrm>
            <a:off x="5226611" y="2006930"/>
            <a:ext cx="3596756" cy="3883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t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90575" marR="0" indent="-333375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8" marR="0" indent="-320038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180472" indent="-180472">
              <a:defRPr sz="2400"/>
            </a:pPr>
            <a:r>
              <a:rPr lang="en-US" dirty="0"/>
              <a:t>Complete blood count-to look for  </a:t>
            </a:r>
            <a:r>
              <a:rPr lang="en-US" dirty="0" err="1"/>
              <a:t>lympochytopenia</a:t>
            </a:r>
            <a:r>
              <a:rPr lang="en-US" dirty="0"/>
              <a:t> (&lt;1000 cells/Cu.mm), </a:t>
            </a:r>
            <a:r>
              <a:rPr lang="en-US" dirty="0" err="1"/>
              <a:t>Neutrophil:lymphocyte</a:t>
            </a:r>
            <a:r>
              <a:rPr lang="en-US" dirty="0"/>
              <a:t> ratio &gt; 3:1</a:t>
            </a:r>
          </a:p>
          <a:p>
            <a:pPr>
              <a:defRPr sz="2400"/>
            </a:pPr>
            <a:endParaRPr lang="en-US" sz="3200" dirty="0"/>
          </a:p>
          <a:p>
            <a:pPr marL="180472" indent="-180472">
              <a:defRPr sz="2400"/>
            </a:pPr>
            <a:r>
              <a:rPr lang="en-US" sz="3000" dirty="0"/>
              <a:t>Chest X-ray PA view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iamond 33"/>
          <p:cNvSpPr/>
          <p:nvPr/>
        </p:nvSpPr>
        <p:spPr>
          <a:xfrm>
            <a:off x="1232402" y="2422172"/>
            <a:ext cx="2285314" cy="1039348"/>
          </a:xfrm>
          <a:prstGeom prst="diamond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06" name="Rounded Rectangle 10"/>
          <p:cNvSpPr/>
          <p:nvPr/>
        </p:nvSpPr>
        <p:spPr>
          <a:xfrm>
            <a:off x="5767279" y="3869645"/>
            <a:ext cx="2242594" cy="108225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07" name="Rounded Rectangle 11"/>
          <p:cNvSpPr/>
          <p:nvPr/>
        </p:nvSpPr>
        <p:spPr>
          <a:xfrm>
            <a:off x="1232402" y="3851714"/>
            <a:ext cx="2285314" cy="1082255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3">
                <a:lumMod val="75000"/>
              </a:schemeClr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10" name="TextBox 14"/>
          <p:cNvSpPr txBox="1"/>
          <p:nvPr/>
        </p:nvSpPr>
        <p:spPr>
          <a:xfrm>
            <a:off x="1315328" y="3976831"/>
            <a:ext cx="2089489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400" b="1"/>
            </a:lvl1pPr>
          </a:lstStyle>
          <a:p>
            <a:r>
              <a:rPr dirty="0">
                <a:solidFill>
                  <a:schemeClr val="tx1"/>
                </a:solidFill>
              </a:rPr>
              <a:t>ONLY OBSERVATION</a:t>
            </a:r>
          </a:p>
        </p:txBody>
      </p:sp>
      <p:sp>
        <p:nvSpPr>
          <p:cNvPr id="812" name="TextBox 16"/>
          <p:cNvSpPr txBox="1"/>
          <p:nvPr/>
        </p:nvSpPr>
        <p:spPr>
          <a:xfrm>
            <a:off x="6063625" y="4012457"/>
            <a:ext cx="1699181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400" b="1"/>
            </a:pPr>
            <a:r>
              <a:rPr dirty="0">
                <a:solidFill>
                  <a:schemeClr val="bg1"/>
                </a:solidFill>
              </a:rPr>
              <a:t>CT CHEST,</a:t>
            </a:r>
          </a:p>
          <a:p>
            <a:pPr algn="ctr">
              <a:defRPr sz="2400" b="1"/>
            </a:pPr>
            <a:r>
              <a:rPr dirty="0">
                <a:solidFill>
                  <a:schemeClr val="bg1"/>
                </a:solidFill>
              </a:rPr>
              <a:t>RT-PCR</a:t>
            </a:r>
          </a:p>
        </p:txBody>
      </p:sp>
      <p:sp>
        <p:nvSpPr>
          <p:cNvPr id="813" name="Straight Arrow Connector 18"/>
          <p:cNvSpPr/>
          <p:nvPr/>
        </p:nvSpPr>
        <p:spPr>
          <a:xfrm flipH="1">
            <a:off x="2375059" y="2095675"/>
            <a:ext cx="0" cy="308706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14" name="Straight Arrow Connector 20"/>
          <p:cNvSpPr/>
          <p:nvPr/>
        </p:nvSpPr>
        <p:spPr>
          <a:xfrm>
            <a:off x="6888578" y="2095675"/>
            <a:ext cx="0" cy="385082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15" name="Straight Arrow Connector 22"/>
          <p:cNvSpPr/>
          <p:nvPr/>
        </p:nvSpPr>
        <p:spPr>
          <a:xfrm>
            <a:off x="2371948" y="3432636"/>
            <a:ext cx="3110" cy="416013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16" name="Straight Arrow Connector 24"/>
          <p:cNvSpPr/>
          <p:nvPr/>
        </p:nvSpPr>
        <p:spPr>
          <a:xfrm>
            <a:off x="6888576" y="3538802"/>
            <a:ext cx="0" cy="312912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818" name="B7A5A5B7-44BE-47C2-A596-4DC733C4DF02-L0-001.jpeg" descr="B7A5A5B7-44BE-47C2-A596-4DC733C4DF02-L0-001.jpeg"/>
          <p:cNvPicPr>
            <a:picLocks noChangeAspect="1"/>
          </p:cNvPicPr>
          <p:nvPr/>
        </p:nvPicPr>
        <p:blipFill>
          <a:blip r:embed="rId2">
            <a:extLst/>
          </a:blip>
          <a:srcRect l="5600" t="7336" r="7641" b="7185"/>
          <a:stretch>
            <a:fillRect/>
          </a:stretch>
        </p:blipFill>
        <p:spPr>
          <a:xfrm>
            <a:off x="358885" y="4029724"/>
            <a:ext cx="874441" cy="7252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0" h="21462" extrusionOk="0">
                <a:moveTo>
                  <a:pt x="21547" y="50"/>
                </a:moveTo>
                <a:cubicBezTo>
                  <a:pt x="21494" y="-136"/>
                  <a:pt x="20756" y="192"/>
                  <a:pt x="19337" y="1048"/>
                </a:cubicBezTo>
                <a:cubicBezTo>
                  <a:pt x="16731" y="2622"/>
                  <a:pt x="12193" y="7101"/>
                  <a:pt x="9272" y="10973"/>
                </a:cubicBezTo>
                <a:cubicBezTo>
                  <a:pt x="6487" y="14666"/>
                  <a:pt x="6450" y="14668"/>
                  <a:pt x="4812" y="11337"/>
                </a:cubicBezTo>
                <a:lnTo>
                  <a:pt x="3834" y="9341"/>
                </a:lnTo>
                <a:lnTo>
                  <a:pt x="2797" y="10069"/>
                </a:lnTo>
                <a:cubicBezTo>
                  <a:pt x="2226" y="10471"/>
                  <a:pt x="1364" y="11161"/>
                  <a:pt x="880" y="11596"/>
                </a:cubicBezTo>
                <a:lnTo>
                  <a:pt x="0" y="12383"/>
                </a:lnTo>
                <a:lnTo>
                  <a:pt x="3345" y="16928"/>
                </a:lnTo>
                <a:cubicBezTo>
                  <a:pt x="5184" y="19427"/>
                  <a:pt x="6779" y="21464"/>
                  <a:pt x="6886" y="21462"/>
                </a:cubicBezTo>
                <a:cubicBezTo>
                  <a:pt x="6992" y="21460"/>
                  <a:pt x="7667" y="20113"/>
                  <a:pt x="8392" y="18467"/>
                </a:cubicBezTo>
                <a:cubicBezTo>
                  <a:pt x="11274" y="11916"/>
                  <a:pt x="15258" y="6144"/>
                  <a:pt x="19650" y="2141"/>
                </a:cubicBezTo>
                <a:cubicBezTo>
                  <a:pt x="20970" y="938"/>
                  <a:pt x="21600" y="236"/>
                  <a:pt x="21547" y="50"/>
                </a:cubicBezTo>
                <a:close/>
              </a:path>
            </a:pathLst>
          </a:custGeom>
          <a:ln w="12700"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19" name="A544CBA2-6C9E-4878-83F3-B65545C132B7-L0-001.png" descr="A544CBA2-6C9E-4878-83F3-B65545C132B7-L0-001.png"/>
          <p:cNvPicPr>
            <a:picLocks noChangeAspect="1"/>
          </p:cNvPicPr>
          <p:nvPr/>
        </p:nvPicPr>
        <p:blipFill>
          <a:blip r:embed="rId3">
            <a:extLst/>
          </a:blip>
          <a:srcRect r="541"/>
          <a:stretch>
            <a:fillRect/>
          </a:stretch>
        </p:blipFill>
        <p:spPr>
          <a:xfrm>
            <a:off x="4891790" y="2480757"/>
            <a:ext cx="1019969" cy="1025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5841" y="21600"/>
                </a:lnTo>
                <a:cubicBezTo>
                  <a:pt x="9053" y="21600"/>
                  <a:pt x="11928" y="21468"/>
                  <a:pt x="12237" y="21307"/>
                </a:cubicBezTo>
                <a:cubicBezTo>
                  <a:pt x="12547" y="21147"/>
                  <a:pt x="13398" y="20862"/>
                  <a:pt x="14120" y="20672"/>
                </a:cubicBezTo>
                <a:cubicBezTo>
                  <a:pt x="15927" y="20195"/>
                  <a:pt x="17681" y="18965"/>
                  <a:pt x="18969" y="17412"/>
                </a:cubicBezTo>
                <a:cubicBezTo>
                  <a:pt x="18885" y="17248"/>
                  <a:pt x="18935" y="17043"/>
                  <a:pt x="19095" y="16944"/>
                </a:cubicBezTo>
                <a:cubicBezTo>
                  <a:pt x="19180" y="16892"/>
                  <a:pt x="19283" y="16881"/>
                  <a:pt x="19373" y="16902"/>
                </a:cubicBezTo>
                <a:cubicBezTo>
                  <a:pt x="20025" y="16010"/>
                  <a:pt x="20520" y="15035"/>
                  <a:pt x="20785" y="14043"/>
                </a:cubicBezTo>
                <a:cubicBezTo>
                  <a:pt x="20976" y="13326"/>
                  <a:pt x="21262" y="12479"/>
                  <a:pt x="21424" y="12171"/>
                </a:cubicBezTo>
                <a:cubicBezTo>
                  <a:pt x="21491" y="12041"/>
                  <a:pt x="21550" y="11389"/>
                  <a:pt x="21600" y="10516"/>
                </a:cubicBezTo>
                <a:cubicBezTo>
                  <a:pt x="21550" y="9595"/>
                  <a:pt x="21491" y="8907"/>
                  <a:pt x="21424" y="8777"/>
                </a:cubicBezTo>
                <a:cubicBezTo>
                  <a:pt x="21261" y="8469"/>
                  <a:pt x="20871" y="7503"/>
                  <a:pt x="20558" y="6620"/>
                </a:cubicBezTo>
                <a:cubicBezTo>
                  <a:pt x="19836" y="4587"/>
                  <a:pt x="17028" y="1836"/>
                  <a:pt x="14927" y="1103"/>
                </a:cubicBezTo>
                <a:cubicBezTo>
                  <a:pt x="14114" y="820"/>
                  <a:pt x="13202" y="454"/>
                  <a:pt x="12893" y="293"/>
                </a:cubicBezTo>
                <a:cubicBezTo>
                  <a:pt x="12583" y="131"/>
                  <a:pt x="9550" y="0"/>
                  <a:pt x="6161" y="0"/>
                </a:cubicBez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20" name="0E56D021-9671-4B11-8CA9-BFD4C361FDDE-L0-001.png" descr="0E56D021-9671-4B11-8CA9-BFD4C361FDDE-L0-001.png"/>
          <p:cNvPicPr>
            <a:picLocks noChangeAspect="1"/>
          </p:cNvPicPr>
          <p:nvPr/>
        </p:nvPicPr>
        <p:blipFill>
          <a:blip r:embed="rId4">
            <a:extLst/>
          </a:blip>
          <a:srcRect r="399"/>
          <a:stretch>
            <a:fillRect/>
          </a:stretch>
        </p:blipFill>
        <p:spPr>
          <a:xfrm>
            <a:off x="4577252" y="3905400"/>
            <a:ext cx="1214439" cy="101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796"/>
                </a:lnTo>
                <a:lnTo>
                  <a:pt x="0" y="21600"/>
                </a:lnTo>
                <a:lnTo>
                  <a:pt x="7031" y="21600"/>
                </a:lnTo>
                <a:cubicBezTo>
                  <a:pt x="11426" y="21600"/>
                  <a:pt x="14126" y="21474"/>
                  <a:pt x="14231" y="21269"/>
                </a:cubicBezTo>
                <a:cubicBezTo>
                  <a:pt x="14323" y="21089"/>
                  <a:pt x="14585" y="20947"/>
                  <a:pt x="14809" y="20947"/>
                </a:cubicBezTo>
                <a:cubicBezTo>
                  <a:pt x="15701" y="20947"/>
                  <a:pt x="18279" y="19092"/>
                  <a:pt x="19264" y="17741"/>
                </a:cubicBezTo>
                <a:cubicBezTo>
                  <a:pt x="19837" y="16955"/>
                  <a:pt x="20501" y="15622"/>
                  <a:pt x="20746" y="14782"/>
                </a:cubicBezTo>
                <a:cubicBezTo>
                  <a:pt x="20990" y="13942"/>
                  <a:pt x="21302" y="12999"/>
                  <a:pt x="21438" y="12687"/>
                </a:cubicBezTo>
                <a:cubicBezTo>
                  <a:pt x="21499" y="12546"/>
                  <a:pt x="21557" y="11807"/>
                  <a:pt x="21600" y="10796"/>
                </a:cubicBezTo>
                <a:cubicBezTo>
                  <a:pt x="21557" y="9784"/>
                  <a:pt x="21499" y="9054"/>
                  <a:pt x="21438" y="8913"/>
                </a:cubicBezTo>
                <a:cubicBezTo>
                  <a:pt x="21302" y="8601"/>
                  <a:pt x="20980" y="7606"/>
                  <a:pt x="20718" y="6708"/>
                </a:cubicBezTo>
                <a:cubicBezTo>
                  <a:pt x="20079" y="4525"/>
                  <a:pt x="17938" y="1942"/>
                  <a:pt x="16129" y="1170"/>
                </a:cubicBezTo>
                <a:cubicBezTo>
                  <a:pt x="15386" y="853"/>
                  <a:pt x="14560" y="461"/>
                  <a:pt x="14301" y="297"/>
                </a:cubicBezTo>
                <a:cubicBezTo>
                  <a:pt x="14042" y="133"/>
                  <a:pt x="10722" y="0"/>
                  <a:pt x="6918" y="0"/>
                </a:cubicBez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902655" y="475013"/>
            <a:ext cx="7539201" cy="146719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pPr algn="ctr"/>
            <a:r>
              <a:rPr lang="en-US" sz="3200" b="1" u="sng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INVESTIGATIONS </a:t>
            </a:r>
            <a:r>
              <a:rPr lang="en-US" sz="3200" b="1" u="sng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algn="ctr"/>
            <a:r>
              <a:rPr lang="en-US" sz="3200" b="1" u="sng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Blood </a:t>
            </a:r>
            <a:r>
              <a:rPr lang="en-US" sz="3200" b="1" u="sng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reports and X ray chest </a:t>
            </a:r>
          </a:p>
        </p:txBody>
      </p:sp>
      <p:cxnSp>
        <p:nvCxnSpPr>
          <p:cNvPr id="4" name="Straight Connector 3"/>
          <p:cNvCxnSpPr>
            <a:endCxn id="814" idx="0"/>
          </p:cNvCxnSpPr>
          <p:nvPr/>
        </p:nvCxnSpPr>
        <p:spPr>
          <a:xfrm>
            <a:off x="2398816" y="2095675"/>
            <a:ext cx="4489762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/>
          <p:cNvCxnSpPr/>
          <p:nvPr/>
        </p:nvCxnSpPr>
        <p:spPr>
          <a:xfrm>
            <a:off x="4577252" y="1666699"/>
            <a:ext cx="0" cy="428976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Diamond 11"/>
          <p:cNvSpPr/>
          <p:nvPr/>
        </p:nvSpPr>
        <p:spPr>
          <a:xfrm>
            <a:off x="5745921" y="2528640"/>
            <a:ext cx="2285314" cy="1039348"/>
          </a:xfrm>
          <a:prstGeom prst="diamond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96737" y="2622496"/>
            <a:ext cx="1550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NORMAL</a:t>
            </a:r>
          </a:p>
        </p:txBody>
      </p:sp>
      <p:pic>
        <p:nvPicPr>
          <p:cNvPr id="817" name="AA820F4A-3767-47A7-92FD-67A8C3C8179A-L0-001.png" descr="AA820F4A-3767-47A7-92FD-67A8C3C8179A-L0-001.png"/>
          <p:cNvPicPr>
            <a:picLocks noChangeAspect="1"/>
          </p:cNvPicPr>
          <p:nvPr/>
        </p:nvPicPr>
        <p:blipFill rotWithShape="1">
          <a:blip r:embed="rId5">
            <a:extLst/>
          </a:blip>
          <a:srcRect l="16393" r="9658"/>
          <a:stretch/>
        </p:blipFill>
        <p:spPr>
          <a:xfrm>
            <a:off x="365848" y="2480757"/>
            <a:ext cx="681936" cy="922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15" y="0"/>
                </a:moveTo>
                <a:lnTo>
                  <a:pt x="6526" y="883"/>
                </a:lnTo>
                <a:cubicBezTo>
                  <a:pt x="6144" y="1370"/>
                  <a:pt x="5494" y="1766"/>
                  <a:pt x="5080" y="1766"/>
                </a:cubicBezTo>
                <a:cubicBezTo>
                  <a:pt x="4666" y="1766"/>
                  <a:pt x="4214" y="2013"/>
                  <a:pt x="4080" y="2305"/>
                </a:cubicBezTo>
                <a:cubicBezTo>
                  <a:pt x="3931" y="2630"/>
                  <a:pt x="3287" y="2835"/>
                  <a:pt x="2423" y="2835"/>
                </a:cubicBezTo>
                <a:cubicBezTo>
                  <a:pt x="1649" y="2835"/>
                  <a:pt x="791" y="3019"/>
                  <a:pt x="511" y="3253"/>
                </a:cubicBezTo>
                <a:cubicBezTo>
                  <a:pt x="145" y="3559"/>
                  <a:pt x="0" y="6000"/>
                  <a:pt x="0" y="11990"/>
                </a:cubicBezTo>
                <a:cubicBezTo>
                  <a:pt x="0" y="19223"/>
                  <a:pt x="90" y="20386"/>
                  <a:pt x="700" y="20949"/>
                </a:cubicBezTo>
                <a:cubicBezTo>
                  <a:pt x="1342" y="21542"/>
                  <a:pt x="2251" y="21600"/>
                  <a:pt x="11495" y="21600"/>
                </a:cubicBez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7215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811" name="TextBox 15"/>
          <p:cNvSpPr txBox="1"/>
          <p:nvPr/>
        </p:nvSpPr>
        <p:spPr>
          <a:xfrm>
            <a:off x="6038988" y="2797286"/>
            <a:ext cx="1699180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400" b="1"/>
            </a:lvl1pPr>
          </a:lstStyle>
          <a:p>
            <a:r>
              <a:rPr dirty="0">
                <a:solidFill>
                  <a:srgbClr val="C00000"/>
                </a:solidFill>
              </a:rPr>
              <a:t>SUSPICIOUS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Title 6"/>
          <p:cNvSpPr txBox="1">
            <a:spLocks noGrp="1"/>
          </p:cNvSpPr>
          <p:nvPr>
            <p:ph type="title"/>
          </p:nvPr>
        </p:nvSpPr>
        <p:spPr>
          <a:xfrm>
            <a:off x="424737" y="653143"/>
            <a:ext cx="8229601" cy="938764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pPr hangingPunct="0"/>
            <a:r>
              <a:rPr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Critical Alert Indicators</a:t>
            </a:r>
          </a:p>
        </p:txBody>
      </p:sp>
      <p:grpSp>
        <p:nvGrpSpPr>
          <p:cNvPr id="849" name="Content Placeholder 9"/>
          <p:cNvGrpSpPr/>
          <p:nvPr/>
        </p:nvGrpSpPr>
        <p:grpSpPr>
          <a:xfrm>
            <a:off x="378743" y="1586074"/>
            <a:ext cx="8386516" cy="4381322"/>
            <a:chOff x="0" y="0"/>
            <a:chExt cx="8386514" cy="4381320"/>
          </a:xfrm>
        </p:grpSpPr>
        <p:grpSp>
          <p:nvGrpSpPr>
            <p:cNvPr id="825" name="Group"/>
            <p:cNvGrpSpPr/>
            <p:nvPr/>
          </p:nvGrpSpPr>
          <p:grpSpPr>
            <a:xfrm>
              <a:off x="386695" y="191497"/>
              <a:ext cx="3811337" cy="1191045"/>
              <a:chOff x="0" y="-1"/>
              <a:chExt cx="3811336" cy="1191044"/>
            </a:xfrm>
          </p:grpSpPr>
          <p:sp>
            <p:nvSpPr>
              <p:cNvPr id="823" name="Rectangle"/>
              <p:cNvSpPr/>
              <p:nvPr/>
            </p:nvSpPr>
            <p:spPr>
              <a:xfrm>
                <a:off x="-1" y="-2"/>
                <a:ext cx="3811337" cy="1191046"/>
              </a:xfrm>
              <a:prstGeom prst="rect">
                <a:avLst/>
              </a:prstGeom>
              <a:solidFill>
                <a:srgbClr val="FFFFFF">
                  <a:alpha val="40000"/>
                </a:srgbClr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1066800">
                  <a:lnSpc>
                    <a:spcPct val="90000"/>
                  </a:lnSpc>
                  <a:spcBef>
                    <a:spcPts val="1300"/>
                  </a:spcBef>
                  <a:defRPr sz="2400"/>
                </a:pPr>
                <a:endParaRPr/>
              </a:p>
            </p:txBody>
          </p:sp>
          <p:sp>
            <p:nvSpPr>
              <p:cNvPr id="824" name="Shortness of breath"/>
              <p:cNvSpPr/>
              <p:nvPr/>
            </p:nvSpPr>
            <p:spPr>
              <a:xfrm>
                <a:off x="715292" y="595520"/>
                <a:ext cx="309604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91438" tIns="91438" rIns="91438" bIns="91438" numCol="1" anchor="ctr">
                <a:spAutoFit/>
              </a:bodyPr>
              <a:lstStyle>
                <a:lvl1pPr marL="342900" indent="-342900" defTabSz="1066800"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/>
                  <a:buChar char="•"/>
                  <a:defRPr sz="2400"/>
                </a:lvl1pPr>
              </a:lstStyle>
              <a:p>
                <a:r>
                  <a:t>Shortness of breath</a:t>
                </a:r>
              </a:p>
            </p:txBody>
          </p:sp>
        </p:grpSp>
        <p:sp>
          <p:nvSpPr>
            <p:cNvPr id="826" name="Rectangle"/>
            <p:cNvSpPr/>
            <p:nvPr/>
          </p:nvSpPr>
          <p:spPr>
            <a:xfrm>
              <a:off x="227890" y="19458"/>
              <a:ext cx="833730" cy="1250595"/>
            </a:xfrm>
            <a:prstGeom prst="rect">
              <a:avLst/>
            </a:prstGeom>
            <a:solidFill>
              <a:srgbClr val="C0CCE1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/>
            </a:p>
          </p:txBody>
        </p:sp>
        <p:grpSp>
          <p:nvGrpSpPr>
            <p:cNvPr id="829" name="Group"/>
            <p:cNvGrpSpPr/>
            <p:nvPr/>
          </p:nvGrpSpPr>
          <p:grpSpPr>
            <a:xfrm>
              <a:off x="4575177" y="191497"/>
              <a:ext cx="3811338" cy="1191045"/>
              <a:chOff x="0" y="-1"/>
              <a:chExt cx="3811336" cy="1191044"/>
            </a:xfrm>
          </p:grpSpPr>
          <p:sp>
            <p:nvSpPr>
              <p:cNvPr id="827" name="Rectangle"/>
              <p:cNvSpPr/>
              <p:nvPr/>
            </p:nvSpPr>
            <p:spPr>
              <a:xfrm>
                <a:off x="-1" y="-2"/>
                <a:ext cx="3811337" cy="1191046"/>
              </a:xfrm>
              <a:prstGeom prst="rect">
                <a:avLst/>
              </a:prstGeom>
              <a:solidFill>
                <a:srgbClr val="FFFFFF">
                  <a:alpha val="40000"/>
                </a:srgbClr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1066800">
                  <a:lnSpc>
                    <a:spcPct val="90000"/>
                  </a:lnSpc>
                  <a:spcBef>
                    <a:spcPts val="1300"/>
                  </a:spcBef>
                  <a:defRPr sz="2400"/>
                </a:pPr>
                <a:endParaRPr/>
              </a:p>
            </p:txBody>
          </p:sp>
          <p:sp>
            <p:nvSpPr>
              <p:cNvPr id="828" name="High fever &gt;101 F"/>
              <p:cNvSpPr/>
              <p:nvPr/>
            </p:nvSpPr>
            <p:spPr>
              <a:xfrm>
                <a:off x="715292" y="595520"/>
                <a:ext cx="309604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91438" tIns="91438" rIns="91438" bIns="91438" numCol="1" anchor="ctr">
                <a:spAutoFit/>
              </a:bodyPr>
              <a:lstStyle>
                <a:lvl1pPr marL="342900" indent="-342900" defTabSz="1066800"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/>
                  <a:buChar char="•"/>
                  <a:defRPr sz="2400"/>
                </a:lvl1pPr>
              </a:lstStyle>
              <a:p>
                <a:r>
                  <a:t>High fever &gt;101 F</a:t>
                </a:r>
              </a:p>
            </p:txBody>
          </p:sp>
        </p:grpSp>
        <p:sp>
          <p:nvSpPr>
            <p:cNvPr id="830" name="Rectangle"/>
            <p:cNvSpPr/>
            <p:nvPr/>
          </p:nvSpPr>
          <p:spPr>
            <a:xfrm>
              <a:off x="4416373" y="19458"/>
              <a:ext cx="833730" cy="1250595"/>
            </a:xfrm>
            <a:prstGeom prst="rect">
              <a:avLst/>
            </a:prstGeom>
            <a:solidFill>
              <a:srgbClr val="C0CCE1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/>
            </a:p>
          </p:txBody>
        </p:sp>
        <p:grpSp>
          <p:nvGrpSpPr>
            <p:cNvPr id="833" name="Group"/>
            <p:cNvGrpSpPr/>
            <p:nvPr/>
          </p:nvGrpSpPr>
          <p:grpSpPr>
            <a:xfrm>
              <a:off x="386695" y="1690886"/>
              <a:ext cx="3811337" cy="1191045"/>
              <a:chOff x="0" y="-1"/>
              <a:chExt cx="3811336" cy="1191044"/>
            </a:xfrm>
          </p:grpSpPr>
          <p:sp>
            <p:nvSpPr>
              <p:cNvPr id="831" name="Rectangle"/>
              <p:cNvSpPr/>
              <p:nvPr/>
            </p:nvSpPr>
            <p:spPr>
              <a:xfrm>
                <a:off x="-1" y="-2"/>
                <a:ext cx="3811337" cy="1191046"/>
              </a:xfrm>
              <a:prstGeom prst="rect">
                <a:avLst/>
              </a:prstGeom>
              <a:solidFill>
                <a:srgbClr val="FFFFFF">
                  <a:alpha val="40000"/>
                </a:srgbClr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1066800">
                  <a:lnSpc>
                    <a:spcPct val="90000"/>
                  </a:lnSpc>
                  <a:spcBef>
                    <a:spcPts val="1300"/>
                  </a:spcBef>
                  <a:defRPr sz="2400"/>
                </a:pPr>
                <a:endParaRPr/>
              </a:p>
            </p:txBody>
          </p:sp>
          <p:sp>
            <p:nvSpPr>
              <p:cNvPr id="832" name="Cyanosis"/>
              <p:cNvSpPr/>
              <p:nvPr/>
            </p:nvSpPr>
            <p:spPr>
              <a:xfrm>
                <a:off x="715292" y="595520"/>
                <a:ext cx="309604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91438" tIns="91438" rIns="91438" bIns="91438" numCol="1" anchor="ctr">
                <a:spAutoFit/>
              </a:bodyPr>
              <a:lstStyle>
                <a:lvl1pPr marL="342900" indent="-342900" defTabSz="1066800"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/>
                  <a:buChar char="•"/>
                  <a:defRPr sz="2400"/>
                </a:lvl1pPr>
              </a:lstStyle>
              <a:p>
                <a:r>
                  <a:t>Cyanosis</a:t>
                </a:r>
              </a:p>
            </p:txBody>
          </p:sp>
        </p:grpSp>
        <p:sp>
          <p:nvSpPr>
            <p:cNvPr id="834" name="Rectangle"/>
            <p:cNvSpPr/>
            <p:nvPr/>
          </p:nvSpPr>
          <p:spPr>
            <a:xfrm>
              <a:off x="227890" y="1518847"/>
              <a:ext cx="833730" cy="1250595"/>
            </a:xfrm>
            <a:prstGeom prst="rect">
              <a:avLst/>
            </a:prstGeom>
            <a:solidFill>
              <a:srgbClr val="C0CCE1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/>
            </a:p>
          </p:txBody>
        </p:sp>
        <p:grpSp>
          <p:nvGrpSpPr>
            <p:cNvPr id="837" name="Group"/>
            <p:cNvGrpSpPr/>
            <p:nvPr/>
          </p:nvGrpSpPr>
          <p:grpSpPr>
            <a:xfrm>
              <a:off x="4575177" y="1690886"/>
              <a:ext cx="3811338" cy="1191045"/>
              <a:chOff x="0" y="-1"/>
              <a:chExt cx="3811336" cy="1191044"/>
            </a:xfrm>
          </p:grpSpPr>
          <p:sp>
            <p:nvSpPr>
              <p:cNvPr id="835" name="Rectangle"/>
              <p:cNvSpPr/>
              <p:nvPr/>
            </p:nvSpPr>
            <p:spPr>
              <a:xfrm>
                <a:off x="-1" y="-2"/>
                <a:ext cx="3811337" cy="1191046"/>
              </a:xfrm>
              <a:prstGeom prst="rect">
                <a:avLst/>
              </a:prstGeom>
              <a:solidFill>
                <a:srgbClr val="FFFFFF">
                  <a:alpha val="40000"/>
                </a:srgbClr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1066800">
                  <a:lnSpc>
                    <a:spcPct val="90000"/>
                  </a:lnSpc>
                  <a:spcBef>
                    <a:spcPts val="1300"/>
                  </a:spcBef>
                  <a:defRPr sz="2400"/>
                </a:pPr>
                <a:endParaRPr/>
              </a:p>
            </p:txBody>
          </p:sp>
          <p:sp>
            <p:nvSpPr>
              <p:cNvPr id="836" name="SPO2 less then 94 %"/>
              <p:cNvSpPr/>
              <p:nvPr/>
            </p:nvSpPr>
            <p:spPr>
              <a:xfrm>
                <a:off x="715292" y="595520"/>
                <a:ext cx="309604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91438" tIns="91438" rIns="91438" bIns="91438" numCol="1" anchor="ctr">
                <a:spAutoFit/>
              </a:bodyPr>
              <a:lstStyle>
                <a:lvl1pPr marL="342900" indent="-342900" defTabSz="1066800"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/>
                  <a:buChar char="•"/>
                  <a:defRPr sz="2400"/>
                </a:lvl1pPr>
              </a:lstStyle>
              <a:p>
                <a:r>
                  <a:t>SPO2 less then 94 % </a:t>
                </a:r>
              </a:p>
            </p:txBody>
          </p:sp>
        </p:grpSp>
        <p:sp>
          <p:nvSpPr>
            <p:cNvPr id="838" name="Rectangle"/>
            <p:cNvSpPr/>
            <p:nvPr/>
          </p:nvSpPr>
          <p:spPr>
            <a:xfrm>
              <a:off x="4416373" y="1518847"/>
              <a:ext cx="833730" cy="1250595"/>
            </a:xfrm>
            <a:prstGeom prst="rect">
              <a:avLst/>
            </a:prstGeom>
            <a:solidFill>
              <a:srgbClr val="C0CCE1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/>
            </a:p>
          </p:txBody>
        </p:sp>
        <p:grpSp>
          <p:nvGrpSpPr>
            <p:cNvPr id="841" name="Group"/>
            <p:cNvGrpSpPr/>
            <p:nvPr/>
          </p:nvGrpSpPr>
          <p:grpSpPr>
            <a:xfrm>
              <a:off x="386695" y="3190276"/>
              <a:ext cx="3811337" cy="1191045"/>
              <a:chOff x="0" y="0"/>
              <a:chExt cx="3811336" cy="1191044"/>
            </a:xfrm>
          </p:grpSpPr>
          <p:sp>
            <p:nvSpPr>
              <p:cNvPr id="839" name="Rectangle"/>
              <p:cNvSpPr/>
              <p:nvPr/>
            </p:nvSpPr>
            <p:spPr>
              <a:xfrm>
                <a:off x="0" y="0"/>
                <a:ext cx="3811337" cy="1191045"/>
              </a:xfrm>
              <a:prstGeom prst="rect">
                <a:avLst/>
              </a:prstGeom>
              <a:solidFill>
                <a:srgbClr val="FFFFFF">
                  <a:alpha val="40000"/>
                </a:srgbClr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1066800">
                  <a:lnSpc>
                    <a:spcPct val="90000"/>
                  </a:lnSpc>
                  <a:spcBef>
                    <a:spcPts val="1300"/>
                  </a:spcBef>
                  <a:defRPr sz="2400"/>
                </a:pPr>
                <a:endParaRPr/>
              </a:p>
            </p:txBody>
          </p:sp>
          <p:sp>
            <p:nvSpPr>
              <p:cNvPr id="840" name="Respiratory rate &gt; 24"/>
              <p:cNvSpPr/>
              <p:nvPr/>
            </p:nvSpPr>
            <p:spPr>
              <a:xfrm>
                <a:off x="715293" y="595521"/>
                <a:ext cx="309604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91438" tIns="91438" rIns="91438" bIns="91438" numCol="1" anchor="ctr">
                <a:spAutoFit/>
              </a:bodyPr>
              <a:lstStyle>
                <a:lvl1pPr marL="342900" indent="-342900" defTabSz="1066800"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/>
                  <a:buChar char="•"/>
                  <a:defRPr sz="2400"/>
                </a:lvl1pPr>
              </a:lstStyle>
              <a:p>
                <a:r>
                  <a:t>Respiratory rate &gt; 24</a:t>
                </a:r>
              </a:p>
            </p:txBody>
          </p:sp>
        </p:grpSp>
        <p:sp>
          <p:nvSpPr>
            <p:cNvPr id="842" name="Rectangle"/>
            <p:cNvSpPr/>
            <p:nvPr/>
          </p:nvSpPr>
          <p:spPr>
            <a:xfrm>
              <a:off x="227890" y="3018238"/>
              <a:ext cx="833730" cy="1250595"/>
            </a:xfrm>
            <a:prstGeom prst="rect">
              <a:avLst/>
            </a:prstGeom>
            <a:solidFill>
              <a:srgbClr val="C0CCE1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/>
            </a:p>
          </p:txBody>
        </p:sp>
        <p:grpSp>
          <p:nvGrpSpPr>
            <p:cNvPr id="845" name="Group"/>
            <p:cNvGrpSpPr/>
            <p:nvPr/>
          </p:nvGrpSpPr>
          <p:grpSpPr>
            <a:xfrm>
              <a:off x="4575177" y="3190276"/>
              <a:ext cx="3811338" cy="1191045"/>
              <a:chOff x="0" y="0"/>
              <a:chExt cx="3811336" cy="1191044"/>
            </a:xfrm>
          </p:grpSpPr>
          <p:sp>
            <p:nvSpPr>
              <p:cNvPr id="843" name="Rectangle"/>
              <p:cNvSpPr/>
              <p:nvPr/>
            </p:nvSpPr>
            <p:spPr>
              <a:xfrm>
                <a:off x="0" y="0"/>
                <a:ext cx="3811337" cy="1191045"/>
              </a:xfrm>
              <a:prstGeom prst="rect">
                <a:avLst/>
              </a:prstGeom>
              <a:solidFill>
                <a:srgbClr val="FFFFFF">
                  <a:alpha val="40000"/>
                </a:srgbClr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1066800">
                  <a:lnSpc>
                    <a:spcPct val="90000"/>
                  </a:lnSpc>
                  <a:spcBef>
                    <a:spcPts val="1300"/>
                  </a:spcBef>
                  <a:defRPr sz="2400"/>
                </a:pPr>
                <a:endParaRPr/>
              </a:p>
            </p:txBody>
          </p:sp>
          <p:sp>
            <p:nvSpPr>
              <p:cNvPr id="844" name="Single breath count &lt; 30/mt"/>
              <p:cNvSpPr/>
              <p:nvPr/>
            </p:nvSpPr>
            <p:spPr>
              <a:xfrm>
                <a:off x="715293" y="595521"/>
                <a:ext cx="309604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91438" tIns="91438" rIns="91438" bIns="91438" numCol="1" anchor="ctr">
                <a:spAutoFit/>
              </a:bodyPr>
              <a:lstStyle/>
              <a:p>
                <a:pPr marL="342900" indent="-342900" defTabSz="1066800"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/>
                  <a:buChar char="•"/>
                  <a:defRPr sz="2400"/>
                </a:pPr>
                <a:r>
                  <a:t>Single breath count &lt; 30/mt</a:t>
                </a:r>
                <a:br/>
                <a:r>
                  <a:t> </a:t>
                </a:r>
              </a:p>
            </p:txBody>
          </p:sp>
        </p:grpSp>
        <p:sp>
          <p:nvSpPr>
            <p:cNvPr id="846" name="Rectangle"/>
            <p:cNvSpPr/>
            <p:nvPr/>
          </p:nvSpPr>
          <p:spPr>
            <a:xfrm>
              <a:off x="4416373" y="3018238"/>
              <a:ext cx="833730" cy="1250595"/>
            </a:xfrm>
            <a:prstGeom prst="rect">
              <a:avLst/>
            </a:prstGeom>
            <a:solidFill>
              <a:srgbClr val="C0CCE1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/>
            </a:p>
          </p:txBody>
        </p:sp>
        <p:pic>
          <p:nvPicPr>
            <p:cNvPr id="847" name="BD4C4A9E-48FF-4E1F-9D54-054244D5FE74-L0-001.png" descr="BD4C4A9E-48FF-4E1F-9D54-054244D5FE74-L0-00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289511" cy="12895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48" name="5C564B10-0D71-4458-B298-6FB2B189AB26-L0-001.png" descr="5C564B10-0D71-4458-B298-6FB2B189AB26-L0-00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97101" y="3181473"/>
              <a:ext cx="816601" cy="816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50" name="BA2BA04D-7423-4A92-98EE-FF54AEB5EDFB-L0-001.png" descr="BA2BA04D-7423-4A92-98EE-FF54AEB5EDFB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9013" y="3180657"/>
            <a:ext cx="1192155" cy="1192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851" name="EFB38D99-8764-489C-861D-B63397A01A62-L0-001.jpeg" descr="EFB38D99-8764-489C-861D-B63397A01A62-L0-001.jpeg"/>
          <p:cNvPicPr>
            <a:picLocks noChangeAspect="1"/>
          </p:cNvPicPr>
          <p:nvPr/>
        </p:nvPicPr>
        <p:blipFill>
          <a:blip r:embed="rId5">
            <a:extLst/>
          </a:blip>
          <a:srcRect l="24271" t="11923" r="24291" b="11853"/>
          <a:stretch>
            <a:fillRect/>
          </a:stretch>
        </p:blipFill>
        <p:spPr>
          <a:xfrm>
            <a:off x="5043149" y="3435141"/>
            <a:ext cx="461454" cy="683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84" h="21600" extrusionOk="0">
                <a:moveTo>
                  <a:pt x="10291" y="0"/>
                </a:moveTo>
                <a:cubicBezTo>
                  <a:pt x="8856" y="0"/>
                  <a:pt x="889" y="10577"/>
                  <a:pt x="111" y="13514"/>
                </a:cubicBezTo>
                <a:cubicBezTo>
                  <a:pt x="-525" y="15915"/>
                  <a:pt x="1654" y="19332"/>
                  <a:pt x="4643" y="20622"/>
                </a:cubicBezTo>
                <a:cubicBezTo>
                  <a:pt x="6152" y="21273"/>
                  <a:pt x="8224" y="21600"/>
                  <a:pt x="10291" y="21600"/>
                </a:cubicBezTo>
                <a:cubicBezTo>
                  <a:pt x="12358" y="21600"/>
                  <a:pt x="14430" y="21273"/>
                  <a:pt x="15938" y="20622"/>
                </a:cubicBezTo>
                <a:cubicBezTo>
                  <a:pt x="18914" y="19337"/>
                  <a:pt x="21075" y="15948"/>
                  <a:pt x="20488" y="13489"/>
                </a:cubicBezTo>
                <a:cubicBezTo>
                  <a:pt x="19813" y="10659"/>
                  <a:pt x="11752" y="0"/>
                  <a:pt x="10291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852" name="D2317440-BCB1-46CD-A0D9-06BCC49C50B8-L0-001.jpeg" descr="D2317440-BCB1-46CD-A0D9-06BCC49C50B8-L0-001.jpeg"/>
          <p:cNvPicPr>
            <a:picLocks noChangeAspect="1"/>
          </p:cNvPicPr>
          <p:nvPr/>
        </p:nvPicPr>
        <p:blipFill>
          <a:blip r:embed="rId6">
            <a:extLst/>
          </a:blip>
          <a:srcRect l="31887" t="21823" r="31882" b="16004"/>
          <a:stretch>
            <a:fillRect/>
          </a:stretch>
        </p:blipFill>
        <p:spPr>
          <a:xfrm>
            <a:off x="5082309" y="1913219"/>
            <a:ext cx="383382" cy="708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5" extrusionOk="0">
                <a:moveTo>
                  <a:pt x="11963" y="2"/>
                </a:moveTo>
                <a:cubicBezTo>
                  <a:pt x="7689" y="74"/>
                  <a:pt x="0" y="2039"/>
                  <a:pt x="0" y="3436"/>
                </a:cubicBezTo>
                <a:cubicBezTo>
                  <a:pt x="0" y="3949"/>
                  <a:pt x="1119" y="4547"/>
                  <a:pt x="2817" y="4947"/>
                </a:cubicBezTo>
                <a:lnTo>
                  <a:pt x="5612" y="5612"/>
                </a:lnTo>
                <a:lnTo>
                  <a:pt x="5545" y="13605"/>
                </a:lnTo>
                <a:cubicBezTo>
                  <a:pt x="5497" y="19750"/>
                  <a:pt x="5733" y="21585"/>
                  <a:pt x="6574" y="21585"/>
                </a:cubicBezTo>
                <a:cubicBezTo>
                  <a:pt x="8354" y="21585"/>
                  <a:pt x="8864" y="20729"/>
                  <a:pt x="9414" y="16773"/>
                </a:cubicBezTo>
                <a:cubicBezTo>
                  <a:pt x="9817" y="13869"/>
                  <a:pt x="10222" y="13024"/>
                  <a:pt x="11225" y="13024"/>
                </a:cubicBezTo>
                <a:cubicBezTo>
                  <a:pt x="12266" y="13024"/>
                  <a:pt x="12568" y="13866"/>
                  <a:pt x="12768" y="17305"/>
                </a:cubicBezTo>
                <a:cubicBezTo>
                  <a:pt x="12996" y="21248"/>
                  <a:pt x="13151" y="21585"/>
                  <a:pt x="14758" y="21585"/>
                </a:cubicBezTo>
                <a:cubicBezTo>
                  <a:pt x="16404" y="21585"/>
                  <a:pt x="16499" y="21321"/>
                  <a:pt x="16345" y="16894"/>
                </a:cubicBezTo>
                <a:cubicBezTo>
                  <a:pt x="16209" y="12976"/>
                  <a:pt x="16421" y="12132"/>
                  <a:pt x="17598" y="11779"/>
                </a:cubicBezTo>
                <a:cubicBezTo>
                  <a:pt x="19449" y="11224"/>
                  <a:pt x="21600" y="8955"/>
                  <a:pt x="21600" y="7559"/>
                </a:cubicBezTo>
                <a:cubicBezTo>
                  <a:pt x="21600" y="6284"/>
                  <a:pt x="19661" y="5210"/>
                  <a:pt x="16055" y="4476"/>
                </a:cubicBezTo>
                <a:cubicBezTo>
                  <a:pt x="14143" y="4086"/>
                  <a:pt x="13793" y="3833"/>
                  <a:pt x="14557" y="3424"/>
                </a:cubicBezTo>
                <a:cubicBezTo>
                  <a:pt x="15967" y="2668"/>
                  <a:pt x="15791" y="980"/>
                  <a:pt x="14243" y="292"/>
                </a:cubicBezTo>
                <a:cubicBezTo>
                  <a:pt x="13760" y="77"/>
                  <a:pt x="12949" y="-15"/>
                  <a:pt x="11963" y="2"/>
                </a:cubicBezTo>
                <a:close/>
                <a:moveTo>
                  <a:pt x="18425" y="8804"/>
                </a:moveTo>
                <a:cubicBezTo>
                  <a:pt x="18795" y="8774"/>
                  <a:pt x="19178" y="8865"/>
                  <a:pt x="19386" y="9046"/>
                </a:cubicBezTo>
                <a:cubicBezTo>
                  <a:pt x="19665" y="9287"/>
                  <a:pt x="19523" y="9611"/>
                  <a:pt x="19073" y="9760"/>
                </a:cubicBezTo>
                <a:cubicBezTo>
                  <a:pt x="18623" y="9909"/>
                  <a:pt x="18032" y="9831"/>
                  <a:pt x="17754" y="9590"/>
                </a:cubicBezTo>
                <a:cubicBezTo>
                  <a:pt x="17476" y="9349"/>
                  <a:pt x="17617" y="9026"/>
                  <a:pt x="18067" y="8877"/>
                </a:cubicBezTo>
                <a:cubicBezTo>
                  <a:pt x="18180" y="8840"/>
                  <a:pt x="18301" y="8814"/>
                  <a:pt x="18425" y="880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853" name="F41E663C-4115-43C7-B49F-064C9132BDB8-L0-001.jpeg" descr="F41E663C-4115-43C7-B49F-064C9132BDB8-L0-001.jpeg"/>
          <p:cNvPicPr>
            <a:picLocks noChangeAspect="1"/>
          </p:cNvPicPr>
          <p:nvPr/>
        </p:nvPicPr>
        <p:blipFill>
          <a:blip r:embed="rId7">
            <a:extLst/>
          </a:blip>
          <a:srcRect l="24790" t="23618" r="22090" b="24153"/>
          <a:stretch>
            <a:fillRect/>
          </a:stretch>
        </p:blipFill>
        <p:spPr>
          <a:xfrm>
            <a:off x="5107515" y="4927872"/>
            <a:ext cx="895702" cy="711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18" h="21311" extrusionOk="0">
                <a:moveTo>
                  <a:pt x="5682" y="0"/>
                </a:moveTo>
                <a:cubicBezTo>
                  <a:pt x="2077" y="-23"/>
                  <a:pt x="-27" y="2925"/>
                  <a:pt x="0" y="7294"/>
                </a:cubicBezTo>
                <a:cubicBezTo>
                  <a:pt x="9" y="8750"/>
                  <a:pt x="253" y="10368"/>
                  <a:pt x="760" y="12081"/>
                </a:cubicBezTo>
                <a:cubicBezTo>
                  <a:pt x="1366" y="14132"/>
                  <a:pt x="1716" y="16291"/>
                  <a:pt x="1761" y="18270"/>
                </a:cubicBezTo>
                <a:lnTo>
                  <a:pt x="1835" y="21311"/>
                </a:lnTo>
                <a:lnTo>
                  <a:pt x="1956" y="18424"/>
                </a:lnTo>
                <a:cubicBezTo>
                  <a:pt x="2055" y="16193"/>
                  <a:pt x="1876" y="14752"/>
                  <a:pt x="1140" y="12022"/>
                </a:cubicBezTo>
                <a:cubicBezTo>
                  <a:pt x="63" y="8025"/>
                  <a:pt x="90" y="5264"/>
                  <a:pt x="1233" y="3267"/>
                </a:cubicBezTo>
                <a:cubicBezTo>
                  <a:pt x="2737" y="637"/>
                  <a:pt x="5920" y="-289"/>
                  <a:pt x="8370" y="1200"/>
                </a:cubicBezTo>
                <a:cubicBezTo>
                  <a:pt x="9885" y="2120"/>
                  <a:pt x="11363" y="4770"/>
                  <a:pt x="11363" y="6581"/>
                </a:cubicBezTo>
                <a:cubicBezTo>
                  <a:pt x="11363" y="7318"/>
                  <a:pt x="11757" y="8590"/>
                  <a:pt x="12244" y="9408"/>
                </a:cubicBezTo>
                <a:cubicBezTo>
                  <a:pt x="13008" y="10691"/>
                  <a:pt x="13057" y="10983"/>
                  <a:pt x="12605" y="11463"/>
                </a:cubicBezTo>
                <a:cubicBezTo>
                  <a:pt x="12317" y="11770"/>
                  <a:pt x="12163" y="12184"/>
                  <a:pt x="12262" y="12390"/>
                </a:cubicBezTo>
                <a:cubicBezTo>
                  <a:pt x="12362" y="12596"/>
                  <a:pt x="12078" y="13099"/>
                  <a:pt x="11632" y="13507"/>
                </a:cubicBezTo>
                <a:cubicBezTo>
                  <a:pt x="10912" y="14164"/>
                  <a:pt x="10890" y="14289"/>
                  <a:pt x="11410" y="14671"/>
                </a:cubicBezTo>
                <a:cubicBezTo>
                  <a:pt x="11786" y="14947"/>
                  <a:pt x="11975" y="15644"/>
                  <a:pt x="11938" y="16607"/>
                </a:cubicBezTo>
                <a:cubicBezTo>
                  <a:pt x="11890" y="17862"/>
                  <a:pt x="11723" y="18127"/>
                  <a:pt x="10928" y="18246"/>
                </a:cubicBezTo>
                <a:cubicBezTo>
                  <a:pt x="9695" y="18430"/>
                  <a:pt x="7339" y="16874"/>
                  <a:pt x="6395" y="15253"/>
                </a:cubicBezTo>
                <a:cubicBezTo>
                  <a:pt x="5986" y="14550"/>
                  <a:pt x="5652" y="14236"/>
                  <a:pt x="5645" y="14552"/>
                </a:cubicBezTo>
                <a:cubicBezTo>
                  <a:pt x="5639" y="14867"/>
                  <a:pt x="6275" y="15925"/>
                  <a:pt x="7063" y="16904"/>
                </a:cubicBezTo>
                <a:cubicBezTo>
                  <a:pt x="8030" y="18106"/>
                  <a:pt x="8508" y="19105"/>
                  <a:pt x="8536" y="19992"/>
                </a:cubicBezTo>
                <a:lnTo>
                  <a:pt x="8583" y="21311"/>
                </a:lnTo>
                <a:lnTo>
                  <a:pt x="8805" y="19933"/>
                </a:lnTo>
                <a:cubicBezTo>
                  <a:pt x="9014" y="18682"/>
                  <a:pt x="9153" y="18569"/>
                  <a:pt x="10316" y="18698"/>
                </a:cubicBezTo>
                <a:cubicBezTo>
                  <a:pt x="11617" y="18841"/>
                  <a:pt x="12713" y="17906"/>
                  <a:pt x="12281" y="17011"/>
                </a:cubicBezTo>
                <a:cubicBezTo>
                  <a:pt x="11898" y="16216"/>
                  <a:pt x="12860" y="15889"/>
                  <a:pt x="15266" y="16001"/>
                </a:cubicBezTo>
                <a:cubicBezTo>
                  <a:pt x="18312" y="16143"/>
                  <a:pt x="19558" y="17335"/>
                  <a:pt x="17712" y="18341"/>
                </a:cubicBezTo>
                <a:cubicBezTo>
                  <a:pt x="16917" y="18775"/>
                  <a:pt x="16916" y="18783"/>
                  <a:pt x="17796" y="18674"/>
                </a:cubicBezTo>
                <a:cubicBezTo>
                  <a:pt x="18876" y="18540"/>
                  <a:pt x="19172" y="17218"/>
                  <a:pt x="18371" y="16084"/>
                </a:cubicBezTo>
                <a:cubicBezTo>
                  <a:pt x="17682" y="15109"/>
                  <a:pt x="17956" y="14659"/>
                  <a:pt x="19251" y="14659"/>
                </a:cubicBezTo>
                <a:cubicBezTo>
                  <a:pt x="21161" y="14659"/>
                  <a:pt x="21573" y="11969"/>
                  <a:pt x="19733" y="11511"/>
                </a:cubicBezTo>
                <a:cubicBezTo>
                  <a:pt x="19158" y="11368"/>
                  <a:pt x="19186" y="11481"/>
                  <a:pt x="19900" y="12224"/>
                </a:cubicBezTo>
                <a:cubicBezTo>
                  <a:pt x="21003" y="13371"/>
                  <a:pt x="20394" y="14068"/>
                  <a:pt x="18148" y="14243"/>
                </a:cubicBezTo>
                <a:cubicBezTo>
                  <a:pt x="16127" y="14401"/>
                  <a:pt x="15259" y="13868"/>
                  <a:pt x="16165" y="13020"/>
                </a:cubicBezTo>
                <a:cubicBezTo>
                  <a:pt x="17094" y="12150"/>
                  <a:pt x="16766" y="10329"/>
                  <a:pt x="15655" y="10192"/>
                </a:cubicBezTo>
                <a:cubicBezTo>
                  <a:pt x="14773" y="10084"/>
                  <a:pt x="14768" y="10092"/>
                  <a:pt x="15562" y="10525"/>
                </a:cubicBezTo>
                <a:cubicBezTo>
                  <a:pt x="17000" y="11309"/>
                  <a:pt x="16348" y="12559"/>
                  <a:pt x="14302" y="12924"/>
                </a:cubicBezTo>
                <a:cubicBezTo>
                  <a:pt x="12923" y="13171"/>
                  <a:pt x="12601" y="12755"/>
                  <a:pt x="13208" y="11511"/>
                </a:cubicBezTo>
                <a:cubicBezTo>
                  <a:pt x="13578" y="10751"/>
                  <a:pt x="13496" y="10374"/>
                  <a:pt x="12680" y="9004"/>
                </a:cubicBezTo>
                <a:cubicBezTo>
                  <a:pt x="12152" y="8117"/>
                  <a:pt x="11716" y="6835"/>
                  <a:pt x="11716" y="6154"/>
                </a:cubicBezTo>
                <a:cubicBezTo>
                  <a:pt x="11716" y="2954"/>
                  <a:pt x="8841" y="21"/>
                  <a:pt x="5682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Title 1"/>
          <p:cNvSpPr txBox="1">
            <a:spLocks noGrp="1"/>
          </p:cNvSpPr>
          <p:nvPr>
            <p:ph type="title"/>
          </p:nvPr>
        </p:nvSpPr>
        <p:spPr>
          <a:xfrm>
            <a:off x="323527" y="457200"/>
            <a:ext cx="8229601" cy="114300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pPr hangingPunct="0"/>
            <a:r>
              <a:rPr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Return to work </a:t>
            </a:r>
          </a:p>
        </p:txBody>
      </p:sp>
      <p:sp>
        <p:nvSpPr>
          <p:cNvPr id="85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876379"/>
            <a:ext cx="8229600" cy="4525965"/>
          </a:xfrm>
          <a:prstGeom prst="rect">
            <a:avLst/>
          </a:prstGeom>
        </p:spPr>
        <p:txBody>
          <a:bodyPr/>
          <a:lstStyle/>
          <a:p>
            <a:r>
              <a:t>No fever/ symptoms  for 3 days  or 10 days from onset of illness - no need to repeat the test for mild to moderate cases</a:t>
            </a:r>
          </a:p>
          <a:p>
            <a:endParaRPr/>
          </a:p>
          <a:p>
            <a:r>
              <a:t>If it is severe or critical, which required hospital admission, repeat PCR needs to be done before joining duty</a:t>
            </a:r>
          </a:p>
        </p:txBody>
      </p:sp>
      <p:pic>
        <p:nvPicPr>
          <p:cNvPr id="857" name="E72FC0CB-5EF7-4DC2-83F4-2CA61FDA88A5-L0-001.png" descr="E72FC0CB-5EF7-4DC2-83F4-2CA61FDA88A5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78831" y="177800"/>
            <a:ext cx="1166765" cy="11667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208" y="522652"/>
            <a:ext cx="8229600" cy="1143001"/>
          </a:xfr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pPr hangingPunct="0"/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Protocol: Ocular examination for a </a:t>
            </a:r>
            <a:r>
              <a:rPr lang="en-US" sz="32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sz="32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32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known 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Covid-19 patient/High suspect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767" y="1555668"/>
            <a:ext cx="7813964" cy="4370119"/>
          </a:xfrm>
        </p:spPr>
        <p:txBody>
          <a:bodyPr anchor="ctr">
            <a:noAutofit/>
          </a:bodyPr>
          <a:lstStyle/>
          <a:p>
            <a:r>
              <a:rPr lang="en-US" sz="2800" dirty="0" smtClean="0">
                <a:ea typeface="Times New Roman" charset="0"/>
                <a:cs typeface="Times New Roman" charset="0"/>
              </a:rPr>
              <a:t>To be done in case of ocular emergency where examination and treatment is mandatory</a:t>
            </a:r>
          </a:p>
          <a:p>
            <a:r>
              <a:rPr lang="en-US" sz="2800" dirty="0" smtClean="0">
                <a:ea typeface="Times New Roman" charset="0"/>
                <a:cs typeface="Times New Roman" charset="0"/>
              </a:rPr>
              <a:t>Patient with proper mask on to be shifted immediately by attending healthcare worker to an isolation room (Ground floor-VIP room), notification </a:t>
            </a:r>
            <a:r>
              <a:rPr lang="en-US" sz="2800" dirty="0">
                <a:ea typeface="Times New Roman" charset="0"/>
                <a:cs typeface="Times New Roman" charset="0"/>
              </a:rPr>
              <a:t>to COVID-19 task force personnel and </a:t>
            </a:r>
            <a:r>
              <a:rPr lang="en-US" sz="2800" dirty="0" smtClean="0">
                <a:ea typeface="Times New Roman" charset="0"/>
                <a:cs typeface="Times New Roman" charset="0"/>
              </a:rPr>
              <a:t>physician to be done </a:t>
            </a:r>
            <a:r>
              <a:rPr lang="en-US" sz="2800" dirty="0">
                <a:ea typeface="Times New Roman" charset="0"/>
                <a:cs typeface="Times New Roman" charset="0"/>
              </a:rPr>
              <a:t>via phone </a:t>
            </a:r>
            <a:r>
              <a:rPr lang="en-US" sz="2800" dirty="0" smtClean="0">
                <a:ea typeface="Times New Roman" charset="0"/>
                <a:cs typeface="Times New Roman" charset="0"/>
              </a:rPr>
              <a:t>immediately</a:t>
            </a:r>
          </a:p>
          <a:p>
            <a:r>
              <a:rPr lang="en-US" sz="2800" dirty="0" smtClean="0">
                <a:ea typeface="Times New Roman" charset="0"/>
                <a:cs typeface="Times New Roman" charset="0"/>
              </a:rPr>
              <a:t>Ophthalmology/Physician assessment to be done under necessary precautions and proper PPE</a:t>
            </a:r>
          </a:p>
        </p:txBody>
      </p:sp>
    </p:spTree>
    <p:extLst>
      <p:ext uri="{BB962C8B-B14F-4D97-AF65-F5344CB8AC3E}">
        <p14:creationId xmlns:p14="http://schemas.microsoft.com/office/powerpoint/2010/main" val="2372136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Title 1"/>
          <p:cNvSpPr txBox="1">
            <a:spLocks noGrp="1"/>
          </p:cNvSpPr>
          <p:nvPr>
            <p:ph type="title"/>
          </p:nvPr>
        </p:nvSpPr>
        <p:spPr>
          <a:xfrm>
            <a:off x="188153" y="238992"/>
            <a:ext cx="8488256" cy="63667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r>
              <a:rPr sz="3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Measures to be taken  for Employee Safety</a:t>
            </a:r>
          </a:p>
        </p:txBody>
      </p:sp>
      <p:sp>
        <p:nvSpPr>
          <p:cNvPr id="68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438969" y="875665"/>
            <a:ext cx="7144176" cy="559787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rPr dirty="0"/>
              <a:t>                        </a:t>
            </a:r>
          </a:p>
          <a:p>
            <a:pPr marL="0" indent="0">
              <a:spcBef>
                <a:spcPts val="300"/>
              </a:spcBef>
              <a:buSzTx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COVID 19 Consent form </a:t>
            </a:r>
          </a:p>
          <a:p>
            <a:pPr marL="0" indent="0">
              <a:spcBef>
                <a:spcPts val="300"/>
              </a:spcBef>
              <a:buSzTx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indent="0">
              <a:spcBef>
                <a:spcPts val="300"/>
              </a:spcBef>
              <a:buSzTx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Training - To create awareness and educate regarding proper practices </a:t>
            </a:r>
          </a:p>
          <a:p>
            <a:pPr marL="0" indent="0">
              <a:spcBef>
                <a:spcPts val="300"/>
              </a:spcBef>
              <a:buSzTx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indent="0">
              <a:spcBef>
                <a:spcPts val="300"/>
              </a:spcBef>
              <a:buSzTx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Staff–instruction pamphlet –precautions to be taken at home</a:t>
            </a:r>
          </a:p>
          <a:p>
            <a:pPr marL="0" indent="0">
              <a:spcBef>
                <a:spcPts val="300"/>
              </a:spcBef>
              <a:buSzTx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indent="0">
              <a:spcBef>
                <a:spcPts val="300"/>
              </a:spcBef>
              <a:buSzTx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Staff with fever are advised not to attend duty</a:t>
            </a:r>
          </a:p>
          <a:p>
            <a:pPr marL="0" indent="0">
              <a:spcBef>
                <a:spcPts val="300"/>
              </a:spcBef>
              <a:buSzTx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Identifying high risk group – older age, co- morbid conditions </a:t>
            </a:r>
            <a:r>
              <a:rPr sz="2000" dirty="0"/>
              <a:t>(Diabetes,Hypertension,COPD,CAD,Stroke,Malignancy,Pregnancy,On Immunosuppresants.Smoker)</a:t>
            </a:r>
          </a:p>
        </p:txBody>
      </p:sp>
      <p:pic>
        <p:nvPicPr>
          <p:cNvPr id="684" name="E1AA1924-6839-48AA-B399-E398EB6B2893-L0-001.png" descr="E1AA1924-6839-48AA-B399-E398EB6B2893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573563">
            <a:off x="499802" y="962059"/>
            <a:ext cx="741780" cy="741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5" name="0EAEA9EC-30DB-41A3-99E4-595340EF9C66-L0-001.jpeg" descr="0EAEA9EC-30DB-41A3-99E4-595340EF9C66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139" y="1954047"/>
            <a:ext cx="1019872" cy="10198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86" name="E3534EF7-3419-47E8-873B-7AAD2DFA7103-L0-001.png" descr="E3534EF7-3419-47E8-873B-7AAD2DFA7103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7020" y="3450864"/>
            <a:ext cx="812797" cy="812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87" name="E44B5214-2E90-4DAF-847E-CF0587820081-L0-001.jpeg" descr="E44B5214-2E90-4DAF-847E-CF0587820081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7403" y="4831686"/>
            <a:ext cx="892033" cy="9235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208" y="902524"/>
            <a:ext cx="8229600" cy="617517"/>
          </a:xfr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pPr algn="l" hangingPunct="0"/>
            <a:r>
              <a:rPr lang="en-US" sz="3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Protocol </a:t>
            </a:r>
            <a:r>
              <a:rPr lang="en-US" sz="36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contd</a:t>
            </a:r>
            <a:r>
              <a:rPr lang="en-US" sz="3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91" y="1733797"/>
            <a:ext cx="7671460" cy="4073237"/>
          </a:xfr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r>
              <a:rPr lang="en-US" sz="2800" dirty="0">
                <a:ea typeface="Times New Roman" charset="0"/>
                <a:cs typeface="Times New Roman" charset="0"/>
              </a:rPr>
              <a:t>History and minimal examination if patient stable -No other healthcare worker to enter to minimize contacts, no public announcement to be made</a:t>
            </a:r>
          </a:p>
          <a:p>
            <a:endParaRPr lang="en-US" sz="2800" dirty="0">
              <a:ea typeface="Times New Roman" charset="0"/>
              <a:cs typeface="Times New Roman" charset="0"/>
            </a:endParaRPr>
          </a:p>
          <a:p>
            <a:r>
              <a:rPr lang="en-US" sz="2800" dirty="0">
                <a:ea typeface="Times New Roman" charset="0"/>
                <a:cs typeface="Times New Roman" charset="0"/>
              </a:rPr>
              <a:t>Nodal officer to be notified regarding the patient’s visit -who will co ordinate with concerned local authority </a:t>
            </a:r>
            <a:r>
              <a:rPr lang="mr-IN" sz="2800" dirty="0">
                <a:ea typeface="Times New Roman" charset="0"/>
                <a:cs typeface="Times New Roman" charset="0"/>
              </a:rPr>
              <a:t>–</a:t>
            </a:r>
            <a:r>
              <a:rPr lang="en-US" sz="2800" dirty="0">
                <a:ea typeface="Times New Roman" charset="0"/>
                <a:cs typeface="Times New Roman" charset="0"/>
              </a:rPr>
              <a:t> so that patient will be shifted immediately to </a:t>
            </a:r>
            <a:r>
              <a:rPr lang="en-US" sz="2800" dirty="0" err="1">
                <a:ea typeface="Times New Roman" charset="0"/>
                <a:cs typeface="Times New Roman" charset="0"/>
              </a:rPr>
              <a:t>Govt</a:t>
            </a:r>
            <a:r>
              <a:rPr lang="en-US" sz="2800" dirty="0">
                <a:ea typeface="Times New Roman" charset="0"/>
                <a:cs typeface="Times New Roman" charset="0"/>
              </a:rPr>
              <a:t> Hospital in their own ambulance.</a:t>
            </a:r>
          </a:p>
        </p:txBody>
      </p:sp>
    </p:spTree>
    <p:extLst>
      <p:ext uri="{BB962C8B-B14F-4D97-AF65-F5344CB8AC3E}">
        <p14:creationId xmlns:p14="http://schemas.microsoft.com/office/powerpoint/2010/main" val="12046507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8"/>
          <p:cNvSpPr>
            <a:spLocks noGrp="1"/>
          </p:cNvSpPr>
          <p:nvPr>
            <p:ph type="body" idx="1"/>
          </p:nvPr>
        </p:nvSpPr>
        <p:spPr>
          <a:xfrm>
            <a:off x="390769" y="2059302"/>
            <a:ext cx="2507411" cy="3783358"/>
          </a:xfrm>
          <a:prstGeom prst="roundRect">
            <a:avLst>
              <a:gd name="adj" fmla="val 16667"/>
            </a:avLst>
          </a:prstGeom>
          <a:solidFill>
            <a:srgbClr val="C2FEDD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4124" y="2293561"/>
            <a:ext cx="2173942" cy="341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dirty="0" smtClean="0"/>
              <a:t>Security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dirty="0" smtClean="0"/>
              <a:t>Enquiry Desk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dirty="0" smtClean="0"/>
              <a:t>Escorting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dirty="0" smtClean="0"/>
              <a:t>Medicals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dirty="0" smtClean="0"/>
              <a:t>Cash counter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dirty="0" smtClean="0"/>
              <a:t>House Keeping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dirty="0" smtClean="0"/>
              <a:t>Admin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dirty="0" smtClean="0"/>
              <a:t>Electrician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dirty="0" smtClean="0"/>
              <a:t>Sanitary Workers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dirty="0" smtClean="0"/>
              <a:t>Catering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dirty="0" smtClean="0"/>
              <a:t>Stores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dirty="0" smtClean="0"/>
              <a:t>Drivers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Rounded Rectangle 8"/>
          <p:cNvSpPr/>
          <p:nvPr/>
        </p:nvSpPr>
        <p:spPr>
          <a:xfrm>
            <a:off x="3079143" y="1991600"/>
            <a:ext cx="2565071" cy="385106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Content Placeholder 5"/>
          <p:cNvSpPr txBox="1"/>
          <p:nvPr/>
        </p:nvSpPr>
        <p:spPr>
          <a:xfrm>
            <a:off x="3079143" y="2763530"/>
            <a:ext cx="2384108" cy="2476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spcBef>
                <a:spcPts val="600"/>
              </a:spcBef>
              <a:buSzPct val="100000"/>
              <a:buFont typeface="Arial"/>
              <a:buChar char="•"/>
              <a:defRPr sz="2600"/>
            </a:pPr>
            <a:endParaRPr dirty="0"/>
          </a:p>
        </p:txBody>
      </p:sp>
      <p:sp>
        <p:nvSpPr>
          <p:cNvPr id="8" name="Rounded Rectangle 2"/>
          <p:cNvSpPr/>
          <p:nvPr/>
        </p:nvSpPr>
        <p:spPr>
          <a:xfrm>
            <a:off x="5842988" y="1991600"/>
            <a:ext cx="2659744" cy="38510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Content Placeholder 7"/>
          <p:cNvSpPr txBox="1"/>
          <p:nvPr/>
        </p:nvSpPr>
        <p:spPr>
          <a:xfrm>
            <a:off x="5935764" y="2585103"/>
            <a:ext cx="2474191" cy="3134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fontScale="92500" lnSpcReduction="10000"/>
          </a:bodyPr>
          <a:lstStyle/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574"/>
            </a:pPr>
            <a:r>
              <a:rPr lang="en-US" sz="1900" dirty="0" smtClean="0">
                <a:solidFill>
                  <a:schemeClr val="bg1"/>
                </a:solidFill>
              </a:rPr>
              <a:t>Triage Doctors</a:t>
            </a:r>
          </a:p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574"/>
            </a:pPr>
            <a:r>
              <a:rPr lang="en-US" sz="1900" dirty="0" smtClean="0">
                <a:solidFill>
                  <a:schemeClr val="bg1"/>
                </a:solidFill>
              </a:rPr>
              <a:t>Triage MLOPs</a:t>
            </a:r>
          </a:p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574"/>
            </a:pPr>
            <a:r>
              <a:rPr lang="en-US" sz="1900" dirty="0" smtClean="0">
                <a:solidFill>
                  <a:schemeClr val="bg1"/>
                </a:solidFill>
              </a:rPr>
              <a:t>Refraction</a:t>
            </a:r>
          </a:p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574"/>
            </a:pPr>
            <a:r>
              <a:rPr lang="en-US" sz="2100" dirty="0" smtClean="0">
                <a:solidFill>
                  <a:schemeClr val="bg1"/>
                </a:solidFill>
              </a:rPr>
              <a:t>BP and Duct-Investigations</a:t>
            </a:r>
          </a:p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574"/>
            </a:pPr>
            <a:r>
              <a:rPr sz="2100" dirty="0" smtClean="0">
                <a:solidFill>
                  <a:schemeClr val="bg1"/>
                </a:solidFill>
              </a:rPr>
              <a:t>Optical </a:t>
            </a:r>
            <a:r>
              <a:rPr sz="2100" dirty="0">
                <a:solidFill>
                  <a:schemeClr val="bg1"/>
                </a:solidFill>
              </a:rPr>
              <a:t>staff</a:t>
            </a:r>
          </a:p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574"/>
            </a:pPr>
            <a:r>
              <a:rPr sz="2100" dirty="0">
                <a:solidFill>
                  <a:schemeClr val="bg1"/>
                </a:solidFill>
              </a:rPr>
              <a:t>GA staff</a:t>
            </a:r>
          </a:p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574"/>
            </a:pPr>
            <a:r>
              <a:rPr sz="2100" dirty="0">
                <a:solidFill>
                  <a:schemeClr val="bg1"/>
                </a:solidFill>
              </a:rPr>
              <a:t>OT</a:t>
            </a:r>
          </a:p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574"/>
            </a:pPr>
            <a:r>
              <a:rPr lang="en-US" sz="2100" dirty="0" smtClean="0">
                <a:solidFill>
                  <a:schemeClr val="bg1"/>
                </a:solidFill>
              </a:rPr>
              <a:t>Ambulance staff, Lift operators</a:t>
            </a:r>
          </a:p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574"/>
            </a:pPr>
            <a:endParaRPr lang="en-US" dirty="0" smtClean="0">
              <a:solidFill>
                <a:schemeClr val="bg1"/>
              </a:solidFill>
            </a:endParaRPr>
          </a:p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574"/>
            </a:pPr>
            <a:endParaRPr sz="2376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6139" y="2763530"/>
            <a:ext cx="2636297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Thermal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screening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baseline="0" dirty="0" smtClean="0"/>
              <a:t>Dispensing of Antiseptic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dirty="0" smtClean="0"/>
              <a:t>Registration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baseline="0" dirty="0" smtClean="0"/>
              <a:t>Vision screening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dirty="0" smtClean="0"/>
              <a:t>Central Fields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baseline="0" dirty="0" smtClean="0"/>
              <a:t>Counselling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Title 1"/>
          <p:cNvSpPr txBox="1">
            <a:spLocks noGrp="1"/>
          </p:cNvSpPr>
          <p:nvPr>
            <p:ph type="title"/>
          </p:nvPr>
        </p:nvSpPr>
        <p:spPr>
          <a:xfrm>
            <a:off x="457200" y="617517"/>
            <a:ext cx="8229600" cy="758081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pPr hangingPunct="0"/>
            <a:r>
              <a:rPr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Risk stratification of employees</a:t>
            </a:r>
            <a:r>
              <a:rPr lang="en-IN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in our hospital</a:t>
            </a:r>
            <a:r>
              <a:rPr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55319" y="1684830"/>
            <a:ext cx="1745673" cy="52321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>
            <a:solidFill>
              <a:schemeClr val="accent3">
                <a:lumMod val="60000"/>
                <a:lumOff val="4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LOW RISK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uFillTx/>
              <a:sym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43243" y="1684830"/>
            <a:ext cx="1985017" cy="52321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 cap="flat">
            <a:solidFill>
              <a:schemeClr val="accent6">
                <a:lumMod val="40000"/>
                <a:lumOff val="6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MODERATE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uFillTx/>
              <a:sym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42988" y="1669149"/>
            <a:ext cx="1985017" cy="52321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5400" cap="flat">
            <a:solidFill>
              <a:schemeClr val="accent6">
                <a:lumMod val="40000"/>
                <a:lumOff val="6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HIGH RISK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97918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Title 1"/>
          <p:cNvSpPr txBox="1">
            <a:spLocks noGrp="1"/>
          </p:cNvSpPr>
          <p:nvPr>
            <p:ph type="title"/>
          </p:nvPr>
        </p:nvSpPr>
        <p:spPr>
          <a:xfrm>
            <a:off x="457200" y="522514"/>
            <a:ext cx="8229600" cy="853084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pPr hangingPunct="0"/>
            <a:r>
              <a:rPr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Risk stratification of employees after exposure to suspected COVID patient:</a:t>
            </a:r>
          </a:p>
        </p:txBody>
      </p:sp>
      <p:sp>
        <p:nvSpPr>
          <p:cNvPr id="86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79179"/>
            <a:ext cx="8229600" cy="498787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>
                <a:solidFill>
                  <a:srgbClr val="FF0000"/>
                </a:solidFill>
              </a:defRPr>
            </a:pPr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High risk contact:</a:t>
            </a:r>
          </a:p>
          <a:p>
            <a:pPr lvl="1">
              <a:defRPr sz="1800"/>
            </a:pPr>
            <a:r>
              <a:rPr sz="2600" dirty="0"/>
              <a:t>Performed aerosol generating procedures without appropriate PPE.</a:t>
            </a:r>
          </a:p>
          <a:p>
            <a:pPr lvl="1">
              <a:defRPr sz="1800"/>
            </a:pPr>
            <a:r>
              <a:rPr sz="2600" dirty="0"/>
              <a:t>HCWs without mask/face-shield/goggles: having face to face contact with COVID-19 case within 1 metre for more than 15 minutes</a:t>
            </a:r>
          </a:p>
          <a:p>
            <a:pPr lvl="1">
              <a:defRPr sz="1800"/>
            </a:pPr>
            <a:r>
              <a:rPr sz="2600" dirty="0"/>
              <a:t>Having accidental exposure to body fluids of COVID suspect/case</a:t>
            </a:r>
          </a:p>
          <a:p>
            <a:pPr>
              <a:defRPr>
                <a:solidFill>
                  <a:schemeClr val="accent6"/>
                </a:solidFill>
              </a:defRPr>
            </a:pPr>
            <a:r>
              <a:rPr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</a:t>
            </a:r>
            <a:r>
              <a:rPr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</a:t>
            </a:r>
            <a:r>
              <a:rPr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SzTx/>
              <a:buNone/>
              <a:defRPr sz="1800"/>
            </a:pPr>
            <a:r>
              <a:rPr dirty="0"/>
              <a:t>       </a:t>
            </a:r>
            <a:r>
              <a:rPr sz="2600" dirty="0"/>
              <a:t>   --  Contacts who do not meet criteria of high risk exposure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Staff Exposed"/>
          <p:cNvSpPr txBox="1"/>
          <p:nvPr/>
        </p:nvSpPr>
        <p:spPr>
          <a:xfrm>
            <a:off x="3368832" y="478145"/>
            <a:ext cx="2200695" cy="40010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numCol="1" anchor="ctr">
            <a:spAutoFit/>
          </a:bodyPr>
          <a:lstStyle/>
          <a:p>
            <a:pPr algn="ctr"/>
            <a:r>
              <a:rPr sz="2000" b="1" dirty="0">
                <a:solidFill>
                  <a:schemeClr val="bg1"/>
                </a:solidFill>
              </a:rPr>
              <a:t>   Staff Exposed</a:t>
            </a:r>
          </a:p>
        </p:txBody>
      </p:sp>
      <p:grpSp>
        <p:nvGrpSpPr>
          <p:cNvPr id="879" name="Rounded Rectangle 4"/>
          <p:cNvGrpSpPr/>
          <p:nvPr/>
        </p:nvGrpSpPr>
        <p:grpSpPr>
          <a:xfrm>
            <a:off x="368519" y="1655346"/>
            <a:ext cx="4889283" cy="1323435"/>
            <a:chOff x="0" y="-45928"/>
            <a:chExt cx="5017006" cy="1726347"/>
          </a:xfrm>
        </p:grpSpPr>
        <p:sp>
          <p:nvSpPr>
            <p:cNvPr id="877" name="Rounded Rectangle"/>
            <p:cNvSpPr/>
            <p:nvPr/>
          </p:nvSpPr>
          <p:spPr>
            <a:xfrm>
              <a:off x="0" y="0"/>
              <a:ext cx="5017006" cy="163448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878" name="To be tested, and quarantined  at home for 14 days with Hydroxy -chloroquine (HCQ) prophylaxis after ruling out pre-existing contraindications."/>
            <p:cNvSpPr txBox="1"/>
            <p:nvPr/>
          </p:nvSpPr>
          <p:spPr>
            <a:xfrm>
              <a:off x="79788" y="-45928"/>
              <a:ext cx="4857429" cy="17263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lvl="1"/>
              <a:r>
                <a:rPr sz="2000" dirty="0" smtClean="0"/>
                <a:t>To </a:t>
              </a:r>
              <a:r>
                <a:rPr sz="2000" dirty="0"/>
                <a:t>be tested, and quarantined  at home for 14 days with </a:t>
              </a:r>
              <a:r>
                <a:rPr sz="2000" dirty="0" smtClean="0"/>
                <a:t>Hydroxychloroquine </a:t>
              </a:r>
              <a:r>
                <a:rPr sz="2000" dirty="0"/>
                <a:t>(HCQ) prophylaxis after ruling out pre-existing contraindications. </a:t>
              </a:r>
            </a:p>
          </p:txBody>
        </p:sp>
      </p:grpSp>
      <p:grpSp>
        <p:nvGrpSpPr>
          <p:cNvPr id="882" name="Rounded Rectangle 5"/>
          <p:cNvGrpSpPr/>
          <p:nvPr/>
        </p:nvGrpSpPr>
        <p:grpSpPr>
          <a:xfrm>
            <a:off x="6520509" y="2032107"/>
            <a:ext cx="1957554" cy="715089"/>
            <a:chOff x="0" y="0"/>
            <a:chExt cx="1957553" cy="715088"/>
          </a:xfrm>
        </p:grpSpPr>
        <p:sp>
          <p:nvSpPr>
            <p:cNvPr id="880" name="Rounded Rectangle"/>
            <p:cNvSpPr/>
            <p:nvPr/>
          </p:nvSpPr>
          <p:spPr>
            <a:xfrm>
              <a:off x="0" y="0"/>
              <a:ext cx="1957553" cy="7150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  <a:endParaRPr sz="2000"/>
            </a:p>
          </p:txBody>
        </p:sp>
        <p:sp>
          <p:nvSpPr>
            <p:cNvPr id="881" name="Self monitor closely"/>
            <p:cNvSpPr txBox="1"/>
            <p:nvPr/>
          </p:nvSpPr>
          <p:spPr>
            <a:xfrm>
              <a:off x="34908" y="3603"/>
              <a:ext cx="1887736" cy="7078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/>
            </a:lstStyle>
            <a:p>
              <a:r>
                <a:rPr sz="2000"/>
                <a:t>   Self monitor closely</a:t>
              </a:r>
            </a:p>
          </p:txBody>
        </p:sp>
      </p:grpSp>
      <p:grpSp>
        <p:nvGrpSpPr>
          <p:cNvPr id="885" name="Rounded Rectangle 6"/>
          <p:cNvGrpSpPr/>
          <p:nvPr/>
        </p:nvGrpSpPr>
        <p:grpSpPr>
          <a:xfrm>
            <a:off x="6506057" y="3323611"/>
            <a:ext cx="1986457" cy="844387"/>
            <a:chOff x="0" y="-53285"/>
            <a:chExt cx="1986455" cy="515188"/>
          </a:xfrm>
        </p:grpSpPr>
        <p:sp>
          <p:nvSpPr>
            <p:cNvPr id="883" name="Rounded Rectangle"/>
            <p:cNvSpPr/>
            <p:nvPr/>
          </p:nvSpPr>
          <p:spPr>
            <a:xfrm>
              <a:off x="0" y="0"/>
              <a:ext cx="1986455" cy="40862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  <a:endParaRPr sz="2000"/>
            </a:p>
          </p:txBody>
        </p:sp>
        <p:sp>
          <p:nvSpPr>
            <p:cNvPr id="884" name="Can resume work"/>
            <p:cNvSpPr txBox="1"/>
            <p:nvPr/>
          </p:nvSpPr>
          <p:spPr>
            <a:xfrm>
              <a:off x="19946" y="-53285"/>
              <a:ext cx="1946562" cy="5151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/>
              <a:r>
                <a:rPr sz="2000" dirty="0"/>
                <a:t>   Can resume work</a:t>
              </a:r>
            </a:p>
          </p:txBody>
        </p:sp>
      </p:grpSp>
      <p:grpSp>
        <p:nvGrpSpPr>
          <p:cNvPr id="888" name="Rounded Rectangle 7"/>
          <p:cNvGrpSpPr/>
          <p:nvPr/>
        </p:nvGrpSpPr>
        <p:grpSpPr>
          <a:xfrm>
            <a:off x="368519" y="959929"/>
            <a:ext cx="1537140" cy="408622"/>
            <a:chOff x="0" y="0"/>
            <a:chExt cx="1537138" cy="408621"/>
          </a:xfrm>
          <a:solidFill>
            <a:srgbClr val="C00000"/>
          </a:solidFill>
        </p:grpSpPr>
        <p:sp>
          <p:nvSpPr>
            <p:cNvPr id="886" name="Rounded Rectangle"/>
            <p:cNvSpPr/>
            <p:nvPr/>
          </p:nvSpPr>
          <p:spPr>
            <a:xfrm>
              <a:off x="0" y="0"/>
              <a:ext cx="1537138" cy="408621"/>
            </a:xfrm>
            <a:prstGeom prst="roundRect">
              <a:avLst>
                <a:gd name="adj" fmla="val 16667"/>
              </a:avLst>
            </a:prstGeom>
            <a:grpFill/>
            <a:ln w="25400" cap="flat">
              <a:solidFill>
                <a:srgbClr val="FFC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0000"/>
                  </a:solidFill>
                </a:defRPr>
              </a:pPr>
              <a:endParaRPr sz="2000">
                <a:solidFill>
                  <a:schemeClr val="bg1"/>
                </a:solidFill>
              </a:endParaRPr>
            </a:p>
          </p:txBody>
        </p:sp>
        <p:sp>
          <p:nvSpPr>
            <p:cNvPr id="887" name="High Risk"/>
            <p:cNvSpPr txBox="1"/>
            <p:nvPr/>
          </p:nvSpPr>
          <p:spPr>
            <a:xfrm>
              <a:off x="19947" y="4258"/>
              <a:ext cx="1497244" cy="400104"/>
            </a:xfrm>
            <a:prstGeom prst="rect">
              <a:avLst/>
            </a:prstGeom>
            <a:grpFill/>
            <a:ln w="12700" cap="flat">
              <a:solidFill>
                <a:srgbClr val="FFC000"/>
              </a:solidFill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solidFill>
                    <a:srgbClr val="FF0000"/>
                  </a:solidFill>
                </a:defRPr>
              </a:lvl1pPr>
            </a:lstStyle>
            <a:p>
              <a:r>
                <a:rPr sz="2000">
                  <a:solidFill>
                    <a:schemeClr val="bg1"/>
                  </a:solidFill>
                </a:rPr>
                <a:t>     High Risk</a:t>
              </a:r>
            </a:p>
          </p:txBody>
        </p:sp>
      </p:grpSp>
      <p:grpSp>
        <p:nvGrpSpPr>
          <p:cNvPr id="891" name="Rounded Rectangle 8"/>
          <p:cNvGrpSpPr/>
          <p:nvPr/>
        </p:nvGrpSpPr>
        <p:grpSpPr>
          <a:xfrm>
            <a:off x="6534056" y="1061046"/>
            <a:ext cx="1789690" cy="408623"/>
            <a:chOff x="0" y="0"/>
            <a:chExt cx="1834055" cy="408621"/>
          </a:xfrm>
          <a:solidFill>
            <a:srgbClr val="FFC000"/>
          </a:solidFill>
        </p:grpSpPr>
        <p:sp>
          <p:nvSpPr>
            <p:cNvPr id="889" name="Rounded Rectangle"/>
            <p:cNvSpPr/>
            <p:nvPr/>
          </p:nvSpPr>
          <p:spPr>
            <a:xfrm>
              <a:off x="0" y="0"/>
              <a:ext cx="1834055" cy="408621"/>
            </a:xfrm>
            <a:prstGeom prst="roundRect">
              <a:avLst>
                <a:gd name="adj" fmla="val 16667"/>
              </a:avLst>
            </a:prstGeom>
            <a:grpFill/>
            <a:ln w="25400" cap="flat">
              <a:solidFill>
                <a:srgbClr val="FFFF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chemeClr val="accent6"/>
                  </a:solidFill>
                </a:defRPr>
              </a:pPr>
              <a:endParaRPr sz="2000">
                <a:solidFill>
                  <a:schemeClr val="tx1"/>
                </a:solidFill>
              </a:endParaRPr>
            </a:p>
          </p:txBody>
        </p:sp>
        <p:sp>
          <p:nvSpPr>
            <p:cNvPr id="890" name="Low Risk"/>
            <p:cNvSpPr txBox="1"/>
            <p:nvPr/>
          </p:nvSpPr>
          <p:spPr>
            <a:xfrm>
              <a:off x="19946" y="4259"/>
              <a:ext cx="1794162" cy="400103"/>
            </a:xfrm>
            <a:prstGeom prst="rect">
              <a:avLst/>
            </a:prstGeom>
            <a:grpFill/>
            <a:ln w="12700" cap="flat">
              <a:solidFill>
                <a:srgbClr val="FFFF00"/>
              </a:solidFill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chemeClr val="accent6"/>
                  </a:solidFill>
                </a:defRPr>
              </a:lvl1pPr>
            </a:lstStyle>
            <a:p>
              <a:r>
                <a:rPr sz="2000">
                  <a:solidFill>
                    <a:schemeClr val="tx1"/>
                  </a:solidFill>
                </a:rPr>
                <a:t>   Low Risk</a:t>
              </a:r>
            </a:p>
          </p:txBody>
        </p:sp>
      </p:grpSp>
      <p:grpSp>
        <p:nvGrpSpPr>
          <p:cNvPr id="894" name="Rounded Rectangle 9"/>
          <p:cNvGrpSpPr/>
          <p:nvPr/>
        </p:nvGrpSpPr>
        <p:grpSpPr>
          <a:xfrm>
            <a:off x="388466" y="3360949"/>
            <a:ext cx="1639615" cy="715089"/>
            <a:chOff x="0" y="0"/>
            <a:chExt cx="1639613" cy="715088"/>
          </a:xfrm>
        </p:grpSpPr>
        <p:sp>
          <p:nvSpPr>
            <p:cNvPr id="892" name="Rounded Rectangle"/>
            <p:cNvSpPr/>
            <p:nvPr/>
          </p:nvSpPr>
          <p:spPr>
            <a:xfrm>
              <a:off x="0" y="0"/>
              <a:ext cx="1639613" cy="7150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  <a:endParaRPr sz="2000"/>
            </a:p>
          </p:txBody>
        </p:sp>
        <p:sp>
          <p:nvSpPr>
            <p:cNvPr id="893" name="RT-PCR –…"/>
            <p:cNvSpPr txBox="1"/>
            <p:nvPr/>
          </p:nvSpPr>
          <p:spPr>
            <a:xfrm>
              <a:off x="34907" y="3603"/>
              <a:ext cx="1569798" cy="7078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/>
              <a:r>
                <a:rPr sz="2000"/>
                <a:t>  RT-PCR –</a:t>
              </a:r>
            </a:p>
            <a:p>
              <a:pPr algn="ctr"/>
              <a:r>
                <a:rPr sz="2000"/>
                <a:t>Test Positive</a:t>
              </a:r>
            </a:p>
          </p:txBody>
        </p:sp>
      </p:grpSp>
      <p:grpSp>
        <p:nvGrpSpPr>
          <p:cNvPr id="897" name="Rounded Rectangle 10"/>
          <p:cNvGrpSpPr/>
          <p:nvPr/>
        </p:nvGrpSpPr>
        <p:grpSpPr>
          <a:xfrm>
            <a:off x="2603805" y="4616124"/>
            <a:ext cx="2213572" cy="1734077"/>
            <a:chOff x="0" y="0"/>
            <a:chExt cx="1927334" cy="1328021"/>
          </a:xfrm>
        </p:grpSpPr>
        <p:sp>
          <p:nvSpPr>
            <p:cNvPr id="895" name="Rounded Rectangle"/>
            <p:cNvSpPr/>
            <p:nvPr/>
          </p:nvSpPr>
          <p:spPr>
            <a:xfrm>
              <a:off x="0" y="0"/>
              <a:ext cx="1927334" cy="132802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  <a:endParaRPr sz="2000"/>
            </a:p>
          </p:txBody>
        </p:sp>
        <p:sp>
          <p:nvSpPr>
            <p:cNvPr id="896" name="Moderate-Severe symptoms-shift to designated COVID centre"/>
            <p:cNvSpPr txBox="1"/>
            <p:nvPr/>
          </p:nvSpPr>
          <p:spPr>
            <a:xfrm>
              <a:off x="64829" y="157243"/>
              <a:ext cx="1797675" cy="10135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/>
              <a:r>
                <a:rPr sz="2000"/>
                <a:t>Moderate-Severe symptoms-shift to designated COVID centre</a:t>
              </a:r>
            </a:p>
          </p:txBody>
        </p:sp>
      </p:grpSp>
      <p:grpSp>
        <p:nvGrpSpPr>
          <p:cNvPr id="900" name="Rounded Rectangle 11"/>
          <p:cNvGrpSpPr/>
          <p:nvPr/>
        </p:nvGrpSpPr>
        <p:grpSpPr>
          <a:xfrm>
            <a:off x="290773" y="4612509"/>
            <a:ext cx="2005620" cy="1735692"/>
            <a:chOff x="0" y="0"/>
            <a:chExt cx="1927334" cy="1652616"/>
          </a:xfrm>
        </p:grpSpPr>
        <p:sp>
          <p:nvSpPr>
            <p:cNvPr id="898" name="Rounded Rectangle"/>
            <p:cNvSpPr/>
            <p:nvPr/>
          </p:nvSpPr>
          <p:spPr>
            <a:xfrm>
              <a:off x="0" y="0"/>
              <a:ext cx="1927334" cy="163448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  <a:endParaRPr sz="2000"/>
            </a:p>
          </p:txBody>
        </p:sp>
        <p:sp>
          <p:nvSpPr>
            <p:cNvPr id="899" name="Asymptomatic/…"/>
            <p:cNvSpPr txBox="1"/>
            <p:nvPr/>
          </p:nvSpPr>
          <p:spPr>
            <a:xfrm>
              <a:off x="79788" y="99479"/>
              <a:ext cx="1755629" cy="15531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lvl="1" algn="ctr"/>
              <a:r>
                <a:rPr sz="2000" dirty="0"/>
                <a:t>Asymptomatic/</a:t>
              </a:r>
            </a:p>
            <a:p>
              <a:pPr lvl="1" algn="ctr"/>
              <a:r>
                <a:rPr sz="2000" dirty="0"/>
                <a:t>Mild-continue home quarantine with HCQ. </a:t>
              </a:r>
            </a:p>
          </p:txBody>
        </p:sp>
      </p:grpSp>
      <p:sp>
        <p:nvSpPr>
          <p:cNvPr id="901" name="Straight Arrow Connector 13"/>
          <p:cNvSpPr/>
          <p:nvPr/>
        </p:nvSpPr>
        <p:spPr>
          <a:xfrm flipH="1">
            <a:off x="1137090" y="651691"/>
            <a:ext cx="0" cy="242043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02" name="Straight Arrow Connector 17"/>
          <p:cNvSpPr/>
          <p:nvPr/>
        </p:nvSpPr>
        <p:spPr>
          <a:xfrm>
            <a:off x="7380687" y="689422"/>
            <a:ext cx="0" cy="371624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03" name="Straight Arrow Connector 19"/>
          <p:cNvSpPr/>
          <p:nvPr/>
        </p:nvSpPr>
        <p:spPr>
          <a:xfrm>
            <a:off x="1137089" y="1401516"/>
            <a:ext cx="1" cy="196366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04" name="Straight Arrow Connector 21"/>
          <p:cNvSpPr/>
          <p:nvPr/>
        </p:nvSpPr>
        <p:spPr>
          <a:xfrm>
            <a:off x="3223104" y="4308090"/>
            <a:ext cx="0" cy="304419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05" name="Straight Arrow Connector 23"/>
          <p:cNvSpPr/>
          <p:nvPr/>
        </p:nvSpPr>
        <p:spPr>
          <a:xfrm>
            <a:off x="1137089" y="2973130"/>
            <a:ext cx="0" cy="363836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06" name="Straight Arrow Connector 25"/>
          <p:cNvSpPr/>
          <p:nvPr/>
        </p:nvSpPr>
        <p:spPr>
          <a:xfrm>
            <a:off x="7382229" y="1469669"/>
            <a:ext cx="1" cy="555636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07" name="Straight Arrow Connector 26"/>
          <p:cNvSpPr/>
          <p:nvPr/>
        </p:nvSpPr>
        <p:spPr>
          <a:xfrm>
            <a:off x="7404283" y="2747196"/>
            <a:ext cx="1" cy="594166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08" name="Straight Arrow Connector 31"/>
          <p:cNvSpPr/>
          <p:nvPr/>
        </p:nvSpPr>
        <p:spPr>
          <a:xfrm flipH="1">
            <a:off x="823005" y="4308090"/>
            <a:ext cx="0" cy="269070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cxnSp>
        <p:nvCxnSpPr>
          <p:cNvPr id="3" name="Straight Connector 2"/>
          <p:cNvCxnSpPr/>
          <p:nvPr/>
        </p:nvCxnSpPr>
        <p:spPr>
          <a:xfrm>
            <a:off x="1148039" y="678198"/>
            <a:ext cx="2687691" cy="11224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/>
          <p:cNvCxnSpPr/>
          <p:nvPr/>
        </p:nvCxnSpPr>
        <p:spPr>
          <a:xfrm>
            <a:off x="1134661" y="4072434"/>
            <a:ext cx="0" cy="191128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/>
          <p:cNvCxnSpPr/>
          <p:nvPr/>
        </p:nvCxnSpPr>
        <p:spPr>
          <a:xfrm>
            <a:off x="823005" y="4308089"/>
            <a:ext cx="2410152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/>
          <p:cNvCxnSpPr/>
          <p:nvPr/>
        </p:nvCxnSpPr>
        <p:spPr>
          <a:xfrm>
            <a:off x="5257802" y="689422"/>
            <a:ext cx="2152401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Title 1"/>
          <p:cNvSpPr txBox="1">
            <a:spLocks noGrp="1"/>
          </p:cNvSpPr>
          <p:nvPr>
            <p:ph type="title"/>
          </p:nvPr>
        </p:nvSpPr>
        <p:spPr>
          <a:xfrm>
            <a:off x="1251377" y="497146"/>
            <a:ext cx="7273579" cy="1143001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pPr hangingPunct="0"/>
            <a:r>
              <a:rPr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Quarantine policy for staff who came in contact with a patient who became positive after Hospital visit</a:t>
            </a:r>
          </a:p>
        </p:txBody>
      </p:sp>
      <p:sp>
        <p:nvSpPr>
          <p:cNvPr id="91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598100" y="1615044"/>
            <a:ext cx="7869006" cy="4595751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marL="336042" indent="-336042" defTabSz="896111">
              <a:spcBef>
                <a:spcPts val="300"/>
              </a:spcBef>
              <a:buSzTx/>
              <a:buNone/>
              <a:defRPr sz="2940" b="1"/>
            </a:pPr>
            <a:r>
              <a:rPr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</a:t>
            </a:r>
            <a:r>
              <a:rPr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positive: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6042" indent="-336042" defTabSz="896111">
              <a:spcBef>
                <a:spcPts val="300"/>
              </a:spcBef>
              <a:buSzTx/>
              <a:buNone/>
              <a:defRPr sz="2940" b="1"/>
            </a:pPr>
            <a:endParaRPr lang="en-US" dirty="0" smtClean="0"/>
          </a:p>
          <a:p>
            <a:pPr defTabSz="896111">
              <a:spcBef>
                <a:spcPts val="300"/>
              </a:spcBef>
              <a:buSzTx/>
              <a:defRPr sz="2940" b="1"/>
            </a:pPr>
            <a:r>
              <a:rPr sz="2800" dirty="0" smtClean="0"/>
              <a:t>Trace </a:t>
            </a:r>
            <a:r>
              <a:rPr sz="2800" dirty="0"/>
              <a:t>movement register :</a:t>
            </a:r>
          </a:p>
          <a:p>
            <a:pPr marL="728091" lvl="1" indent="-280035" defTabSz="896111">
              <a:spcBef>
                <a:spcPts val="200"/>
              </a:spcBef>
              <a:defRPr sz="2156"/>
            </a:pPr>
            <a:r>
              <a:rPr sz="2800" dirty="0"/>
              <a:t>Route card and EMR for OP, Counsellors,  IP and OT.</a:t>
            </a:r>
          </a:p>
          <a:p>
            <a:pPr marL="728091" lvl="1" indent="-280035" defTabSz="896111">
              <a:spcBef>
                <a:spcPts val="200"/>
              </a:spcBef>
              <a:defRPr sz="2156"/>
            </a:pPr>
            <a:r>
              <a:rPr sz="2800" dirty="0"/>
              <a:t>Those who are not logging in and coming in contact with the patient should write their full name with initials in the route card</a:t>
            </a:r>
          </a:p>
          <a:p>
            <a:pPr marL="728091" lvl="1" indent="-280035" defTabSz="896111">
              <a:spcBef>
                <a:spcPts val="200"/>
              </a:spcBef>
              <a:defRPr sz="2156"/>
            </a:pPr>
            <a:r>
              <a:rPr sz="2800" dirty="0"/>
              <a:t>Route </a:t>
            </a:r>
            <a:r>
              <a:rPr sz="2800" dirty="0" smtClean="0"/>
              <a:t>car</a:t>
            </a:r>
            <a:r>
              <a:rPr lang="en-US" sz="2800" dirty="0" smtClean="0"/>
              <a:t>d</a:t>
            </a:r>
            <a:r>
              <a:rPr sz="2800" dirty="0" smtClean="0"/>
              <a:t> </a:t>
            </a:r>
            <a:r>
              <a:rPr sz="2800" dirty="0"/>
              <a:t>should be collected from the final stage, scanned and uploaded in the EMR</a:t>
            </a:r>
          </a:p>
          <a:p>
            <a:pPr marL="728091" lvl="1" indent="-280035" defTabSz="896111">
              <a:spcBef>
                <a:spcPts val="200"/>
              </a:spcBef>
              <a:defRPr sz="2156"/>
            </a:pPr>
            <a:r>
              <a:rPr sz="2800" dirty="0"/>
              <a:t>Concerned clinic coordinators are responsible for the collection and uploading in the </a:t>
            </a:r>
            <a:r>
              <a:rPr sz="2800" dirty="0" smtClean="0"/>
              <a:t>EMR</a:t>
            </a:r>
            <a:endParaRPr sz="2800" dirty="0"/>
          </a:p>
        </p:txBody>
      </p:sp>
      <p:pic>
        <p:nvPicPr>
          <p:cNvPr id="912" name="09647FE3-698C-4E68-AB29-AF57535B7DD7-L0-001.jpeg" descr="09647FE3-698C-4E68-AB29-AF57535B7DD7-L0-001.jpeg"/>
          <p:cNvPicPr>
            <a:picLocks noChangeAspect="1"/>
          </p:cNvPicPr>
          <p:nvPr/>
        </p:nvPicPr>
        <p:blipFill>
          <a:blip r:embed="rId2">
            <a:extLst/>
          </a:blip>
          <a:srcRect l="7498" t="6716" r="5283" b="5059"/>
          <a:stretch>
            <a:fillRect/>
          </a:stretch>
        </p:blipFill>
        <p:spPr>
          <a:xfrm>
            <a:off x="376989" y="597945"/>
            <a:ext cx="798473" cy="9414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0" h="21413" extrusionOk="0">
                <a:moveTo>
                  <a:pt x="10701" y="0"/>
                </a:moveTo>
                <a:cubicBezTo>
                  <a:pt x="4372" y="44"/>
                  <a:pt x="0" y="3835"/>
                  <a:pt x="0" y="9289"/>
                </a:cubicBezTo>
                <a:cubicBezTo>
                  <a:pt x="0" y="11363"/>
                  <a:pt x="182" y="11992"/>
                  <a:pt x="1273" y="13622"/>
                </a:cubicBezTo>
                <a:cubicBezTo>
                  <a:pt x="2743" y="15816"/>
                  <a:pt x="5023" y="17327"/>
                  <a:pt x="7887" y="18000"/>
                </a:cubicBezTo>
                <a:cubicBezTo>
                  <a:pt x="13428" y="19302"/>
                  <a:pt x="19754" y="16355"/>
                  <a:pt x="21220" y="11790"/>
                </a:cubicBezTo>
                <a:cubicBezTo>
                  <a:pt x="21478" y="10988"/>
                  <a:pt x="21600" y="9363"/>
                  <a:pt x="21488" y="8179"/>
                </a:cubicBezTo>
                <a:cubicBezTo>
                  <a:pt x="21033" y="3342"/>
                  <a:pt x="16575" y="-40"/>
                  <a:pt x="10701" y="0"/>
                </a:cubicBezTo>
                <a:close/>
                <a:moveTo>
                  <a:pt x="18438" y="13767"/>
                </a:moveTo>
                <a:cubicBezTo>
                  <a:pt x="18614" y="13745"/>
                  <a:pt x="18798" y="13802"/>
                  <a:pt x="18898" y="13938"/>
                </a:cubicBezTo>
                <a:cubicBezTo>
                  <a:pt x="19030" y="14118"/>
                  <a:pt x="18973" y="14360"/>
                  <a:pt x="18759" y="14471"/>
                </a:cubicBezTo>
                <a:cubicBezTo>
                  <a:pt x="18544" y="14583"/>
                  <a:pt x="18261" y="14525"/>
                  <a:pt x="18128" y="14344"/>
                </a:cubicBezTo>
                <a:cubicBezTo>
                  <a:pt x="17996" y="14163"/>
                  <a:pt x="18064" y="13924"/>
                  <a:pt x="18278" y="13812"/>
                </a:cubicBezTo>
                <a:cubicBezTo>
                  <a:pt x="18332" y="13785"/>
                  <a:pt x="18379" y="13775"/>
                  <a:pt x="18438" y="13767"/>
                </a:cubicBezTo>
                <a:close/>
                <a:moveTo>
                  <a:pt x="1830" y="20275"/>
                </a:moveTo>
                <a:cubicBezTo>
                  <a:pt x="1664" y="20276"/>
                  <a:pt x="1516" y="20360"/>
                  <a:pt x="1327" y="20519"/>
                </a:cubicBezTo>
                <a:cubicBezTo>
                  <a:pt x="943" y="20843"/>
                  <a:pt x="945" y="20991"/>
                  <a:pt x="1338" y="21196"/>
                </a:cubicBezTo>
                <a:cubicBezTo>
                  <a:pt x="2038" y="21560"/>
                  <a:pt x="4784" y="21254"/>
                  <a:pt x="4484" y="20844"/>
                </a:cubicBezTo>
                <a:cubicBezTo>
                  <a:pt x="4350" y="20661"/>
                  <a:pt x="3952" y="20606"/>
                  <a:pt x="3606" y="20718"/>
                </a:cubicBezTo>
                <a:cubicBezTo>
                  <a:pt x="3261" y="20830"/>
                  <a:pt x="2717" y="20735"/>
                  <a:pt x="2397" y="20510"/>
                </a:cubicBezTo>
                <a:cubicBezTo>
                  <a:pt x="2174" y="20354"/>
                  <a:pt x="1996" y="20273"/>
                  <a:pt x="1830" y="20275"/>
                </a:cubicBezTo>
                <a:close/>
                <a:moveTo>
                  <a:pt x="7598" y="20654"/>
                </a:moveTo>
                <a:cubicBezTo>
                  <a:pt x="6786" y="20668"/>
                  <a:pt x="6543" y="20929"/>
                  <a:pt x="7020" y="21331"/>
                </a:cubicBezTo>
                <a:cubicBezTo>
                  <a:pt x="7087" y="21387"/>
                  <a:pt x="7224" y="21413"/>
                  <a:pt x="7405" y="21413"/>
                </a:cubicBezTo>
                <a:cubicBezTo>
                  <a:pt x="7951" y="21413"/>
                  <a:pt x="8846" y="21192"/>
                  <a:pt x="9021" y="20952"/>
                </a:cubicBezTo>
                <a:cubicBezTo>
                  <a:pt x="9109" y="20832"/>
                  <a:pt x="8640" y="20703"/>
                  <a:pt x="7983" y="20663"/>
                </a:cubicBezTo>
                <a:cubicBezTo>
                  <a:pt x="7845" y="20654"/>
                  <a:pt x="7714" y="20652"/>
                  <a:pt x="7598" y="20654"/>
                </a:cubicBezTo>
                <a:close/>
                <a:moveTo>
                  <a:pt x="15431" y="20709"/>
                </a:moveTo>
                <a:cubicBezTo>
                  <a:pt x="15012" y="20709"/>
                  <a:pt x="14754" y="20829"/>
                  <a:pt x="14864" y="20979"/>
                </a:cubicBezTo>
                <a:cubicBezTo>
                  <a:pt x="14974" y="21129"/>
                  <a:pt x="15232" y="21250"/>
                  <a:pt x="15431" y="21250"/>
                </a:cubicBezTo>
                <a:cubicBezTo>
                  <a:pt x="15631" y="21250"/>
                  <a:pt x="15878" y="21129"/>
                  <a:pt x="15988" y="20979"/>
                </a:cubicBezTo>
                <a:cubicBezTo>
                  <a:pt x="16098" y="20829"/>
                  <a:pt x="15851" y="20709"/>
                  <a:pt x="15431" y="20709"/>
                </a:cubicBezTo>
                <a:close/>
                <a:moveTo>
                  <a:pt x="18427" y="20727"/>
                </a:moveTo>
                <a:cubicBezTo>
                  <a:pt x="16942" y="20721"/>
                  <a:pt x="17136" y="21122"/>
                  <a:pt x="18716" y="21322"/>
                </a:cubicBezTo>
                <a:cubicBezTo>
                  <a:pt x="19165" y="21379"/>
                  <a:pt x="19476" y="21404"/>
                  <a:pt x="19669" y="21395"/>
                </a:cubicBezTo>
                <a:cubicBezTo>
                  <a:pt x="19639" y="21238"/>
                  <a:pt x="19683" y="21077"/>
                  <a:pt x="19787" y="20943"/>
                </a:cubicBezTo>
                <a:cubicBezTo>
                  <a:pt x="19566" y="20823"/>
                  <a:pt x="19022" y="20729"/>
                  <a:pt x="18427" y="20727"/>
                </a:cubicBezTo>
                <a:close/>
                <a:moveTo>
                  <a:pt x="12745" y="20736"/>
                </a:moveTo>
                <a:cubicBezTo>
                  <a:pt x="12041" y="20749"/>
                  <a:pt x="11264" y="20837"/>
                  <a:pt x="11086" y="20988"/>
                </a:cubicBezTo>
                <a:cubicBezTo>
                  <a:pt x="10922" y="21126"/>
                  <a:pt x="11472" y="21214"/>
                  <a:pt x="12306" y="21187"/>
                </a:cubicBezTo>
                <a:cubicBezTo>
                  <a:pt x="13139" y="21161"/>
                  <a:pt x="13892" y="21048"/>
                  <a:pt x="13976" y="20934"/>
                </a:cubicBezTo>
                <a:cubicBezTo>
                  <a:pt x="14086" y="20784"/>
                  <a:pt x="13449" y="20723"/>
                  <a:pt x="12745" y="20736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Title 1"/>
          <p:cNvSpPr txBox="1">
            <a:spLocks noGrp="1"/>
          </p:cNvSpPr>
          <p:nvPr>
            <p:ph type="title"/>
          </p:nvPr>
        </p:nvSpPr>
        <p:spPr>
          <a:xfrm>
            <a:off x="1073252" y="182598"/>
            <a:ext cx="7273579" cy="1143001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pPr hangingPunct="0"/>
            <a:r>
              <a:rPr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Quarantine policy for staff who came in contact with a patient who became positive after Hospital visit</a:t>
            </a:r>
          </a:p>
        </p:txBody>
      </p:sp>
      <p:sp>
        <p:nvSpPr>
          <p:cNvPr id="91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74014" y="1508166"/>
            <a:ext cx="8018723" cy="457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36042" indent="-336042" defTabSz="896111">
              <a:spcBef>
                <a:spcPts val="300"/>
              </a:spcBef>
              <a:defRPr sz="2156"/>
            </a:pPr>
            <a:r>
              <a:rPr sz="2800" u="sng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action="ppaction://hlinkfile"/>
              </a:rPr>
              <a:t>SOP</a:t>
            </a:r>
            <a:r>
              <a:rPr sz="2800" dirty="0" smtClean="0"/>
              <a:t> </a:t>
            </a:r>
            <a:r>
              <a:rPr sz="2800" dirty="0"/>
              <a:t>for Healthcare workers quarantine/Treatment</a:t>
            </a:r>
            <a:r>
              <a:rPr sz="2800" dirty="0" smtClean="0"/>
              <a:t>:</a:t>
            </a:r>
            <a:endParaRPr lang="en-US" sz="2800" dirty="0" smtClean="0"/>
          </a:p>
          <a:p>
            <a:pPr marL="336042" indent="-336042" defTabSz="896111">
              <a:spcBef>
                <a:spcPts val="300"/>
              </a:spcBef>
              <a:defRPr sz="2156"/>
            </a:pPr>
            <a:endParaRPr sz="2800" dirty="0"/>
          </a:p>
          <a:p>
            <a:pPr marL="336042" indent="-336042" defTabSz="896111">
              <a:spcBef>
                <a:spcPts val="300"/>
              </a:spcBef>
              <a:defRPr sz="2156"/>
            </a:pPr>
            <a:r>
              <a:rPr sz="2800" dirty="0"/>
              <a:t>Identify staff- isolate at home / hospital in designated areas as previously </a:t>
            </a:r>
            <a:r>
              <a:rPr sz="2800" dirty="0" smtClean="0"/>
              <a:t>stated</a:t>
            </a:r>
            <a:endParaRPr lang="en-US" sz="2800" dirty="0" smtClean="0"/>
          </a:p>
          <a:p>
            <a:pPr marL="336042" indent="-336042" defTabSz="896111">
              <a:spcBef>
                <a:spcPts val="300"/>
              </a:spcBef>
              <a:defRPr sz="2156"/>
            </a:pPr>
            <a:endParaRPr sz="2800" dirty="0"/>
          </a:p>
          <a:p>
            <a:pPr marL="336042" indent="-336042" defTabSz="896111">
              <a:spcBef>
                <a:spcPts val="300"/>
              </a:spcBef>
              <a:defRPr sz="2156"/>
            </a:pPr>
            <a:r>
              <a:rPr sz="2800" dirty="0"/>
              <a:t>Risk assessment of staff to be done-Whether staff were using appropriate PPE by given designated </a:t>
            </a:r>
            <a:r>
              <a:rPr sz="2800" dirty="0" smtClean="0"/>
              <a:t>form</a:t>
            </a:r>
            <a:r>
              <a:rPr lang="en-US" sz="2800" dirty="0" smtClean="0"/>
              <a:t> (Refer the form in the next slide)</a:t>
            </a:r>
            <a:r>
              <a:rPr sz="2800" dirty="0" smtClean="0"/>
              <a:t> </a:t>
            </a:r>
            <a:endParaRPr sz="2800" dirty="0"/>
          </a:p>
        </p:txBody>
      </p:sp>
      <p:pic>
        <p:nvPicPr>
          <p:cNvPr id="912" name="09647FE3-698C-4E68-AB29-AF57535B7DD7-L0-001.jpeg" descr="09647FE3-698C-4E68-AB29-AF57535B7DD7-L0-001.jpeg"/>
          <p:cNvPicPr>
            <a:picLocks noChangeAspect="1"/>
          </p:cNvPicPr>
          <p:nvPr/>
        </p:nvPicPr>
        <p:blipFill rotWithShape="1">
          <a:blip r:embed="rId3">
            <a:extLst/>
          </a:blip>
          <a:srcRect l="7498" t="6716" r="5283" b="5059"/>
          <a:stretch/>
        </p:blipFill>
        <p:spPr>
          <a:xfrm>
            <a:off x="274779" y="384195"/>
            <a:ext cx="798473" cy="9414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0" h="21413" extrusionOk="0">
                <a:moveTo>
                  <a:pt x="10701" y="0"/>
                </a:moveTo>
                <a:cubicBezTo>
                  <a:pt x="4372" y="44"/>
                  <a:pt x="0" y="3835"/>
                  <a:pt x="0" y="9289"/>
                </a:cubicBezTo>
                <a:cubicBezTo>
                  <a:pt x="0" y="11363"/>
                  <a:pt x="182" y="11992"/>
                  <a:pt x="1273" y="13622"/>
                </a:cubicBezTo>
                <a:cubicBezTo>
                  <a:pt x="2743" y="15816"/>
                  <a:pt x="5023" y="17327"/>
                  <a:pt x="7887" y="18000"/>
                </a:cubicBezTo>
                <a:cubicBezTo>
                  <a:pt x="13428" y="19302"/>
                  <a:pt x="19754" y="16355"/>
                  <a:pt x="21220" y="11790"/>
                </a:cubicBezTo>
                <a:cubicBezTo>
                  <a:pt x="21478" y="10988"/>
                  <a:pt x="21600" y="9363"/>
                  <a:pt x="21488" y="8179"/>
                </a:cubicBezTo>
                <a:cubicBezTo>
                  <a:pt x="21033" y="3342"/>
                  <a:pt x="16575" y="-40"/>
                  <a:pt x="10701" y="0"/>
                </a:cubicBezTo>
                <a:close/>
                <a:moveTo>
                  <a:pt x="18438" y="13767"/>
                </a:moveTo>
                <a:cubicBezTo>
                  <a:pt x="18614" y="13745"/>
                  <a:pt x="18798" y="13802"/>
                  <a:pt x="18898" y="13938"/>
                </a:cubicBezTo>
                <a:cubicBezTo>
                  <a:pt x="19030" y="14118"/>
                  <a:pt x="18973" y="14360"/>
                  <a:pt x="18759" y="14471"/>
                </a:cubicBezTo>
                <a:cubicBezTo>
                  <a:pt x="18544" y="14583"/>
                  <a:pt x="18261" y="14525"/>
                  <a:pt x="18128" y="14344"/>
                </a:cubicBezTo>
                <a:cubicBezTo>
                  <a:pt x="17996" y="14163"/>
                  <a:pt x="18064" y="13924"/>
                  <a:pt x="18278" y="13812"/>
                </a:cubicBezTo>
                <a:cubicBezTo>
                  <a:pt x="18332" y="13785"/>
                  <a:pt x="18379" y="13775"/>
                  <a:pt x="18438" y="13767"/>
                </a:cubicBezTo>
                <a:close/>
                <a:moveTo>
                  <a:pt x="1830" y="20275"/>
                </a:moveTo>
                <a:cubicBezTo>
                  <a:pt x="1664" y="20276"/>
                  <a:pt x="1516" y="20360"/>
                  <a:pt x="1327" y="20519"/>
                </a:cubicBezTo>
                <a:cubicBezTo>
                  <a:pt x="943" y="20843"/>
                  <a:pt x="945" y="20991"/>
                  <a:pt x="1338" y="21196"/>
                </a:cubicBezTo>
                <a:cubicBezTo>
                  <a:pt x="2038" y="21560"/>
                  <a:pt x="4784" y="21254"/>
                  <a:pt x="4484" y="20844"/>
                </a:cubicBezTo>
                <a:cubicBezTo>
                  <a:pt x="4350" y="20661"/>
                  <a:pt x="3952" y="20606"/>
                  <a:pt x="3606" y="20718"/>
                </a:cubicBezTo>
                <a:cubicBezTo>
                  <a:pt x="3261" y="20830"/>
                  <a:pt x="2717" y="20735"/>
                  <a:pt x="2397" y="20510"/>
                </a:cubicBezTo>
                <a:cubicBezTo>
                  <a:pt x="2174" y="20354"/>
                  <a:pt x="1996" y="20273"/>
                  <a:pt x="1830" y="20275"/>
                </a:cubicBezTo>
                <a:close/>
                <a:moveTo>
                  <a:pt x="7598" y="20654"/>
                </a:moveTo>
                <a:cubicBezTo>
                  <a:pt x="6786" y="20668"/>
                  <a:pt x="6543" y="20929"/>
                  <a:pt x="7020" y="21331"/>
                </a:cubicBezTo>
                <a:cubicBezTo>
                  <a:pt x="7087" y="21387"/>
                  <a:pt x="7224" y="21413"/>
                  <a:pt x="7405" y="21413"/>
                </a:cubicBezTo>
                <a:cubicBezTo>
                  <a:pt x="7951" y="21413"/>
                  <a:pt x="8846" y="21192"/>
                  <a:pt x="9021" y="20952"/>
                </a:cubicBezTo>
                <a:cubicBezTo>
                  <a:pt x="9109" y="20832"/>
                  <a:pt x="8640" y="20703"/>
                  <a:pt x="7983" y="20663"/>
                </a:cubicBezTo>
                <a:cubicBezTo>
                  <a:pt x="7845" y="20654"/>
                  <a:pt x="7714" y="20652"/>
                  <a:pt x="7598" y="20654"/>
                </a:cubicBezTo>
                <a:close/>
                <a:moveTo>
                  <a:pt x="15431" y="20709"/>
                </a:moveTo>
                <a:cubicBezTo>
                  <a:pt x="15012" y="20709"/>
                  <a:pt x="14754" y="20829"/>
                  <a:pt x="14864" y="20979"/>
                </a:cubicBezTo>
                <a:cubicBezTo>
                  <a:pt x="14974" y="21129"/>
                  <a:pt x="15232" y="21250"/>
                  <a:pt x="15431" y="21250"/>
                </a:cubicBezTo>
                <a:cubicBezTo>
                  <a:pt x="15631" y="21250"/>
                  <a:pt x="15878" y="21129"/>
                  <a:pt x="15988" y="20979"/>
                </a:cubicBezTo>
                <a:cubicBezTo>
                  <a:pt x="16098" y="20829"/>
                  <a:pt x="15851" y="20709"/>
                  <a:pt x="15431" y="20709"/>
                </a:cubicBezTo>
                <a:close/>
                <a:moveTo>
                  <a:pt x="18427" y="20727"/>
                </a:moveTo>
                <a:cubicBezTo>
                  <a:pt x="16942" y="20721"/>
                  <a:pt x="17136" y="21122"/>
                  <a:pt x="18716" y="21322"/>
                </a:cubicBezTo>
                <a:cubicBezTo>
                  <a:pt x="19165" y="21379"/>
                  <a:pt x="19476" y="21404"/>
                  <a:pt x="19669" y="21395"/>
                </a:cubicBezTo>
                <a:cubicBezTo>
                  <a:pt x="19639" y="21238"/>
                  <a:pt x="19683" y="21077"/>
                  <a:pt x="19787" y="20943"/>
                </a:cubicBezTo>
                <a:cubicBezTo>
                  <a:pt x="19566" y="20823"/>
                  <a:pt x="19022" y="20729"/>
                  <a:pt x="18427" y="20727"/>
                </a:cubicBezTo>
                <a:close/>
                <a:moveTo>
                  <a:pt x="12745" y="20736"/>
                </a:moveTo>
                <a:cubicBezTo>
                  <a:pt x="12041" y="20749"/>
                  <a:pt x="11264" y="20837"/>
                  <a:pt x="11086" y="20988"/>
                </a:cubicBezTo>
                <a:cubicBezTo>
                  <a:pt x="10922" y="21126"/>
                  <a:pt x="11472" y="21214"/>
                  <a:pt x="12306" y="21187"/>
                </a:cubicBezTo>
                <a:cubicBezTo>
                  <a:pt x="13139" y="21161"/>
                  <a:pt x="13892" y="21048"/>
                  <a:pt x="13976" y="20934"/>
                </a:cubicBezTo>
                <a:cubicBezTo>
                  <a:pt x="14086" y="20784"/>
                  <a:pt x="13449" y="20723"/>
                  <a:pt x="12745" y="20736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427245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159325"/>
            <a:ext cx="3048000" cy="2080161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Risk 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Assessment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Form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75"/>
          <a:stretch/>
        </p:blipFill>
        <p:spPr bwMode="auto">
          <a:xfrm>
            <a:off x="3352800" y="685800"/>
            <a:ext cx="5268686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04382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Title 1"/>
          <p:cNvSpPr txBox="1">
            <a:spLocks noGrp="1"/>
          </p:cNvSpPr>
          <p:nvPr>
            <p:ph type="title"/>
          </p:nvPr>
        </p:nvSpPr>
        <p:spPr>
          <a:xfrm>
            <a:off x="526987" y="936665"/>
            <a:ext cx="7273579" cy="1143001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pPr algn="l" hangingPunct="0"/>
            <a:r>
              <a:rPr sz="320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Quarantine policy </a:t>
            </a:r>
            <a:r>
              <a:rPr lang="en-US" sz="3200" u="none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continued…</a:t>
            </a:r>
            <a:endParaRPr sz="3200" u="none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1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74014" y="2079666"/>
            <a:ext cx="8018723" cy="3204853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marL="336042" indent="-336042" defTabSz="896111">
              <a:lnSpc>
                <a:spcPct val="72000"/>
              </a:lnSpc>
              <a:spcBef>
                <a:spcPts val="300"/>
              </a:spcBef>
              <a:defRPr sz="2156"/>
            </a:pPr>
            <a:r>
              <a:rPr sz="2800" dirty="0" smtClean="0"/>
              <a:t>Do </a:t>
            </a:r>
            <a:r>
              <a:rPr sz="2800" dirty="0"/>
              <a:t>RT  -  PCR (Done in Covid dedicated health centre</a:t>
            </a:r>
            <a:r>
              <a:rPr sz="2800" dirty="0" smtClean="0"/>
              <a:t>)</a:t>
            </a:r>
            <a:endParaRPr lang="en-US" sz="2800" dirty="0" smtClean="0"/>
          </a:p>
          <a:p>
            <a:pPr marL="336042" indent="-336042" defTabSz="896111">
              <a:lnSpc>
                <a:spcPct val="72000"/>
              </a:lnSpc>
              <a:spcBef>
                <a:spcPts val="300"/>
              </a:spcBef>
              <a:defRPr sz="2156"/>
            </a:pPr>
            <a:endParaRPr sz="2800" dirty="0"/>
          </a:p>
          <a:p>
            <a:pPr marL="336042" indent="-336042" defTabSz="896111">
              <a:spcBef>
                <a:spcPts val="300"/>
              </a:spcBef>
              <a:defRPr sz="2156"/>
            </a:pPr>
            <a:r>
              <a:rPr sz="2800" dirty="0" smtClean="0"/>
              <a:t>If </a:t>
            </a:r>
            <a:r>
              <a:rPr sz="2800" dirty="0"/>
              <a:t>Staff turns positive-Tracing contacts of staff- close contact at hospital(&gt;15 mins direct contact without appropriate PPE) and at home-people living together,travelling together,socialising events,neighbours.</a:t>
            </a:r>
          </a:p>
        </p:txBody>
      </p:sp>
    </p:spTree>
    <p:extLst>
      <p:ext uri="{BB962C8B-B14F-4D97-AF65-F5344CB8AC3E}">
        <p14:creationId xmlns:p14="http://schemas.microsoft.com/office/powerpoint/2010/main" val="41658906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Title 1"/>
          <p:cNvSpPr txBox="1">
            <a:spLocks noGrp="1"/>
          </p:cNvSpPr>
          <p:nvPr>
            <p:ph type="title"/>
          </p:nvPr>
        </p:nvSpPr>
        <p:spPr>
          <a:xfrm>
            <a:off x="457200" y="665018"/>
            <a:ext cx="8229600" cy="752622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pPr hangingPunct="0"/>
            <a:r>
              <a:rPr sz="36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Sterilisation</a:t>
            </a:r>
            <a:r>
              <a:rPr sz="3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of Room </a:t>
            </a:r>
          </a:p>
        </p:txBody>
      </p:sp>
      <p:sp>
        <p:nvSpPr>
          <p:cNvPr id="915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dirty="0"/>
              <a:t>Rooms to be sterilized after isolation/quarantine</a:t>
            </a:r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r>
              <a:rPr dirty="0"/>
              <a:t>Disinfection  of the exposed hospital areas.</a:t>
            </a:r>
          </a:p>
          <a:p>
            <a:pPr marL="0" indent="0">
              <a:lnSpc>
                <a:spcPct val="90000"/>
              </a:lnSpc>
              <a:buSzTx/>
              <a:buNone/>
            </a:pPr>
            <a:r>
              <a:rPr dirty="0"/>
              <a:t>            - Hydrogen peroxide fumigation of room-20 </a:t>
            </a:r>
            <a:r>
              <a:rPr dirty="0" err="1"/>
              <a:t>mins</a:t>
            </a:r>
            <a:endParaRPr dirty="0"/>
          </a:p>
          <a:p>
            <a:pPr marL="0" indent="0">
              <a:lnSpc>
                <a:spcPct val="90000"/>
              </a:lnSpc>
              <a:buSzTx/>
              <a:buNone/>
            </a:pPr>
            <a:r>
              <a:rPr dirty="0"/>
              <a:t>            - 1% Lysol for floor</a:t>
            </a:r>
          </a:p>
          <a:p>
            <a:pPr marL="0" indent="0">
              <a:lnSpc>
                <a:spcPct val="90000"/>
              </a:lnSpc>
              <a:buSzTx/>
              <a:buNone/>
            </a:pPr>
            <a:r>
              <a:rPr dirty="0"/>
              <a:t>            - 1% Sodium hypochlorite for bathroom</a:t>
            </a:r>
          </a:p>
          <a:p>
            <a:pPr marL="0" indent="0">
              <a:lnSpc>
                <a:spcPct val="90000"/>
              </a:lnSpc>
              <a:buSzTx/>
              <a:buNone/>
            </a:pPr>
            <a:r>
              <a:rPr dirty="0"/>
              <a:t>            - 70% Isopropyl alcohol for instruments</a:t>
            </a:r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r>
              <a:rPr dirty="0"/>
              <a:t>Rooms can be reused after 24 hours.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Title 1"/>
          <p:cNvSpPr txBox="1">
            <a:spLocks noGrp="1"/>
          </p:cNvSpPr>
          <p:nvPr>
            <p:ph type="title"/>
          </p:nvPr>
        </p:nvSpPr>
        <p:spPr>
          <a:xfrm>
            <a:off x="457200" y="832995"/>
            <a:ext cx="8229600" cy="1143002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pPr hangingPunct="0"/>
            <a:r>
              <a:rPr sz="3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Return of Staff </a:t>
            </a:r>
          </a:p>
        </p:txBody>
      </p:sp>
      <p:sp>
        <p:nvSpPr>
          <p:cNvPr id="91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2132856"/>
            <a:ext cx="8229600" cy="312791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r>
              <a:rPr dirty="0">
                <a:solidFill>
                  <a:schemeClr val="bg1"/>
                </a:solidFill>
              </a:rPr>
              <a:t> If returning from other </a:t>
            </a:r>
            <a:r>
              <a:rPr dirty="0" smtClean="0">
                <a:solidFill>
                  <a:schemeClr val="bg1"/>
                </a:solidFill>
              </a:rPr>
              <a:t>states-</a:t>
            </a:r>
            <a:r>
              <a:rPr lang="en-US" dirty="0" smtClean="0">
                <a:solidFill>
                  <a:schemeClr val="bg1"/>
                </a:solidFill>
              </a:rPr>
              <a:t>to follow local district guidelines</a:t>
            </a:r>
            <a:endParaRPr dirty="0">
              <a:solidFill>
                <a:schemeClr val="bg1"/>
              </a:solidFill>
            </a:endParaRPr>
          </a:p>
          <a:p>
            <a:pPr>
              <a:buSzPct val="70000"/>
              <a:buFont typeface="Calibri"/>
              <a:buChar char="❖"/>
            </a:pPr>
            <a:r>
              <a:rPr dirty="0">
                <a:solidFill>
                  <a:schemeClr val="bg1"/>
                </a:solidFill>
              </a:rPr>
              <a:t>Self quarantine ( if needed) -14 days - Home/ Hostel </a:t>
            </a:r>
          </a:p>
          <a:p>
            <a:pPr>
              <a:buSzPct val="70000"/>
              <a:buFont typeface="Calibri"/>
              <a:buChar char="❖"/>
            </a:pPr>
            <a:r>
              <a:rPr dirty="0">
                <a:solidFill>
                  <a:schemeClr val="bg1"/>
                </a:solidFill>
              </a:rPr>
              <a:t>PCR and antibody negative -return to work</a:t>
            </a:r>
          </a:p>
        </p:txBody>
      </p:sp>
      <p:pic>
        <p:nvPicPr>
          <p:cNvPr id="919" name="1E487D65-6174-4226-AA27-4C5AA64CEE81-L0-001.png" descr="1E487D65-6174-4226-AA27-4C5AA64CEE81-L0-001.png"/>
          <p:cNvPicPr>
            <a:picLocks noChangeAspect="1"/>
          </p:cNvPicPr>
          <p:nvPr/>
        </p:nvPicPr>
        <p:blipFill>
          <a:blip r:embed="rId2">
            <a:extLst/>
          </a:blip>
          <a:srcRect r="8" b="8"/>
          <a:stretch>
            <a:fillRect/>
          </a:stretch>
        </p:blipFill>
        <p:spPr>
          <a:xfrm>
            <a:off x="1769119" y="846092"/>
            <a:ext cx="1116807" cy="1116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10662" y="8896"/>
                </a:moveTo>
                <a:cubicBezTo>
                  <a:pt x="11688" y="8872"/>
                  <a:pt x="13153" y="9076"/>
                  <a:pt x="13095" y="9319"/>
                </a:cubicBezTo>
                <a:cubicBezTo>
                  <a:pt x="12998" y="9725"/>
                  <a:pt x="9867" y="9870"/>
                  <a:pt x="9626" y="9480"/>
                </a:cubicBezTo>
                <a:cubicBezTo>
                  <a:pt x="9520" y="9308"/>
                  <a:pt x="9621" y="9094"/>
                  <a:pt x="9856" y="9004"/>
                </a:cubicBezTo>
                <a:cubicBezTo>
                  <a:pt x="10028" y="8938"/>
                  <a:pt x="10320" y="8904"/>
                  <a:pt x="10662" y="8896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Title 1"/>
          <p:cNvSpPr txBox="1">
            <a:spLocks noGrp="1"/>
          </p:cNvSpPr>
          <p:nvPr>
            <p:ph type="title"/>
          </p:nvPr>
        </p:nvSpPr>
        <p:spPr>
          <a:xfrm>
            <a:off x="375553" y="716950"/>
            <a:ext cx="8229600" cy="527126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r>
              <a:rPr sz="3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Covid -19 Consent form</a:t>
            </a:r>
            <a:r>
              <a:rPr lang="en-US" sz="3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for Staffs</a:t>
            </a:r>
            <a:endParaRPr sz="3600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690" name="B64544A6-457F-41C5-8660-7C29BA1359DE-L0-001.jpeg" descr="B64544A6-457F-41C5-8660-7C29BA1359DE-L0-001.jpeg"/>
          <p:cNvPicPr>
            <a:picLocks noChangeAspect="1"/>
          </p:cNvPicPr>
          <p:nvPr/>
        </p:nvPicPr>
        <p:blipFill rotWithShape="1">
          <a:blip r:embed="rId2">
            <a:extLst/>
          </a:blip>
          <a:srcRect t="4763" b="20465"/>
          <a:stretch/>
        </p:blipFill>
        <p:spPr>
          <a:xfrm>
            <a:off x="772751" y="1444335"/>
            <a:ext cx="7646853" cy="4987638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Title 1"/>
          <p:cNvSpPr txBox="1">
            <a:spLocks noGrp="1"/>
          </p:cNvSpPr>
          <p:nvPr>
            <p:ph type="title"/>
          </p:nvPr>
        </p:nvSpPr>
        <p:spPr>
          <a:xfrm>
            <a:off x="457200" y="501770"/>
            <a:ext cx="8229600" cy="1143002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pPr algn="l" hangingPunct="0"/>
            <a:r>
              <a:rPr sz="3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References</a:t>
            </a:r>
          </a:p>
        </p:txBody>
      </p:sp>
      <p:sp>
        <p:nvSpPr>
          <p:cNvPr id="922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82682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/>
          <a:p>
            <a:pPr>
              <a:defRPr sz="2000"/>
            </a:pPr>
            <a:r>
              <a:rPr dirty="0"/>
              <a:t>Guidelines to be followed on detection of suspect/confirmed COVID-19 case in a non-COVID Health Facility, MOHFW dated 20.04.2020 </a:t>
            </a:r>
          </a:p>
          <a:p>
            <a:pPr>
              <a:defRPr sz="2000"/>
            </a:pPr>
            <a:endParaRPr dirty="0"/>
          </a:p>
          <a:p>
            <a:pPr>
              <a:defRPr sz="2000"/>
            </a:pPr>
            <a:r>
              <a:rPr dirty="0"/>
              <a:t>Advisory for managing Health care workers working in COVID and Non-COVID areas of the hospital, MOHFW dated 15.05.2020</a:t>
            </a:r>
          </a:p>
          <a:p>
            <a:pPr>
              <a:defRPr sz="2000"/>
            </a:pPr>
            <a:endParaRPr dirty="0"/>
          </a:p>
          <a:p>
            <a:pPr>
              <a:defRPr sz="2000"/>
            </a:pPr>
            <a:r>
              <a:rPr dirty="0"/>
              <a:t>Revised Strategy for COVlD-19 testing in </a:t>
            </a:r>
            <a:r>
              <a:rPr dirty="0" err="1"/>
              <a:t>lndia</a:t>
            </a:r>
            <a:r>
              <a:rPr dirty="0"/>
              <a:t>. MOHFW dated 18.05.2020</a:t>
            </a:r>
          </a:p>
          <a:p>
            <a:pPr>
              <a:defRPr sz="2000"/>
            </a:pPr>
            <a:endParaRPr dirty="0"/>
          </a:p>
          <a:p>
            <a:pPr>
              <a:defRPr sz="2000"/>
            </a:pPr>
            <a:r>
              <a:rPr dirty="0"/>
              <a:t>Revised advisory on the use of </a:t>
            </a:r>
            <a:r>
              <a:rPr dirty="0" err="1"/>
              <a:t>Hydroxychloroquine</a:t>
            </a:r>
            <a:r>
              <a:rPr dirty="0"/>
              <a:t> (HCQ) as prophylaxis for COVID-19 infection, MOHFW, dated 22.05.2020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54" y="856508"/>
            <a:ext cx="8229600" cy="773403"/>
          </a:xfr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Training Module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9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Classes for MLOP’s to create awareness regarding PPE, clinical and disinfection protocols to be followed </a:t>
            </a:r>
          </a:p>
          <a:p>
            <a:endParaRPr lang="en-US" dirty="0" smtClean="0"/>
          </a:p>
          <a:p>
            <a:r>
              <a:rPr lang="en-US" dirty="0" smtClean="0"/>
              <a:t>Housekeeping-Cleaning and bio medical waste management protocols</a:t>
            </a:r>
          </a:p>
          <a:p>
            <a:endParaRPr lang="en-US" dirty="0" smtClean="0"/>
          </a:p>
          <a:p>
            <a:r>
              <a:rPr lang="en-US" dirty="0" smtClean="0"/>
              <a:t>Training programme are ongoing for MLOP’s regarding Instrument &amp; Equipment cleaning protocol</a:t>
            </a:r>
          </a:p>
          <a:p>
            <a:endParaRPr lang="en-US" dirty="0"/>
          </a:p>
          <a:p>
            <a:r>
              <a:rPr lang="en-US" dirty="0" smtClean="0"/>
              <a:t>Hospital Infection Control (HIC) classes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1063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Title 1"/>
          <p:cNvSpPr txBox="1">
            <a:spLocks noGrp="1"/>
          </p:cNvSpPr>
          <p:nvPr>
            <p:ph type="title"/>
          </p:nvPr>
        </p:nvSpPr>
        <p:spPr>
          <a:xfrm>
            <a:off x="-187220" y="322120"/>
            <a:ext cx="8229601" cy="98170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r>
              <a:rPr sz="3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Employee Screening</a:t>
            </a:r>
          </a:p>
        </p:txBody>
      </p:sp>
      <p:grpSp>
        <p:nvGrpSpPr>
          <p:cNvPr id="716" name="Content Placeholder 3"/>
          <p:cNvGrpSpPr/>
          <p:nvPr/>
        </p:nvGrpSpPr>
        <p:grpSpPr>
          <a:xfrm>
            <a:off x="126573" y="1234389"/>
            <a:ext cx="8269284" cy="4864986"/>
            <a:chOff x="-1" y="-53539"/>
            <a:chExt cx="8602825" cy="4864985"/>
          </a:xfrm>
        </p:grpSpPr>
        <p:grpSp>
          <p:nvGrpSpPr>
            <p:cNvPr id="698" name="Group"/>
            <p:cNvGrpSpPr/>
            <p:nvPr/>
          </p:nvGrpSpPr>
          <p:grpSpPr>
            <a:xfrm>
              <a:off x="0" y="-53539"/>
              <a:ext cx="8602824" cy="826380"/>
              <a:chOff x="0" y="-53539"/>
              <a:chExt cx="8602823" cy="826379"/>
            </a:xfrm>
          </p:grpSpPr>
          <p:sp>
            <p:nvSpPr>
              <p:cNvPr id="696" name="Rounded Rectangle"/>
              <p:cNvSpPr/>
              <p:nvPr/>
            </p:nvSpPr>
            <p:spPr>
              <a:xfrm>
                <a:off x="0" y="-47500"/>
                <a:ext cx="8602823" cy="814302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rgbClr val="2E5E97"/>
                  </a:gs>
                  <a:gs pos="80000">
                    <a:srgbClr val="3C7BC7"/>
                  </a:gs>
                  <a:gs pos="100000">
                    <a:srgbClr val="3A7CCA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1300"/>
                  </a:spcBef>
                  <a:defRPr sz="21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97" name="Thermal screening –Inform only if there is the abnormality during screening"/>
              <p:cNvSpPr txBox="1"/>
              <p:nvPr/>
            </p:nvSpPr>
            <p:spPr>
              <a:xfrm>
                <a:off x="1801993" y="-53539"/>
                <a:ext cx="6800829" cy="8263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80010" tIns="80010" rIns="80010" bIns="80010" numCol="1" anchor="ctr">
                <a:spAutoFit/>
              </a:bodyPr>
              <a:lstStyle/>
              <a:p>
                <a:pPr marL="342900" indent="-342900" defTabSz="933450">
                  <a:lnSpc>
                    <a:spcPct val="90000"/>
                  </a:lnSpc>
                  <a:spcBef>
                    <a:spcPts val="800"/>
                  </a:spcBef>
                  <a:buSzPct val="100000"/>
                  <a:buFont typeface="Arial"/>
                  <a:buChar char="•"/>
                  <a:defRPr sz="2100">
                    <a:solidFill>
                      <a:srgbClr val="FFFFFF"/>
                    </a:solidFill>
                  </a:defRPr>
                </a:pPr>
                <a:r>
                  <a:rPr sz="2400" dirty="0"/>
                  <a:t>Thermal screening –Inform only if there is an abnormality during screening</a:t>
                </a:r>
              </a:p>
            </p:txBody>
          </p:sp>
        </p:grpSp>
        <p:sp>
          <p:nvSpPr>
            <p:cNvPr id="699" name="Rounded Rectangle"/>
            <p:cNvSpPr/>
            <p:nvPr/>
          </p:nvSpPr>
          <p:spPr>
            <a:xfrm>
              <a:off x="81428" y="403639"/>
              <a:ext cx="1720567" cy="651441"/>
            </a:xfrm>
            <a:prstGeom prst="roundRect">
              <a:avLst>
                <a:gd name="adj" fmla="val 10000"/>
              </a:avLst>
            </a:prstGeom>
            <a:solidFill>
              <a:srgbClr val="C0CCE1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/>
            </a:p>
          </p:txBody>
        </p:sp>
        <p:grpSp>
          <p:nvGrpSpPr>
            <p:cNvPr id="702" name="Group"/>
            <p:cNvGrpSpPr/>
            <p:nvPr/>
          </p:nvGrpSpPr>
          <p:grpSpPr>
            <a:xfrm>
              <a:off x="0" y="1097549"/>
              <a:ext cx="8602824" cy="716015"/>
              <a:chOff x="0" y="0"/>
              <a:chExt cx="8602823" cy="716014"/>
            </a:xfrm>
          </p:grpSpPr>
          <p:sp>
            <p:nvSpPr>
              <p:cNvPr id="700" name="Rounded Rectangle"/>
              <p:cNvSpPr/>
              <p:nvPr/>
            </p:nvSpPr>
            <p:spPr>
              <a:xfrm>
                <a:off x="0" y="0"/>
                <a:ext cx="8602823" cy="716014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rgbClr val="2E5E97"/>
                  </a:gs>
                  <a:gs pos="80000">
                    <a:srgbClr val="3C7BC7"/>
                  </a:gs>
                  <a:gs pos="100000">
                    <a:srgbClr val="3A7CCA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1300"/>
                  </a:spcBef>
                  <a:defRPr sz="21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01" name="Symptoms history – to be monitored"/>
              <p:cNvSpPr txBox="1"/>
              <p:nvPr/>
            </p:nvSpPr>
            <p:spPr>
              <a:xfrm>
                <a:off x="1801993" y="49335"/>
                <a:ext cx="6800829" cy="5493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80010" tIns="80010" rIns="80010" bIns="80010" numCol="1" anchor="ctr">
                <a:spAutoFit/>
              </a:bodyPr>
              <a:lstStyle>
                <a:lvl1pPr marL="342900" indent="-342900" defTabSz="933450">
                  <a:lnSpc>
                    <a:spcPct val="90000"/>
                  </a:lnSpc>
                  <a:spcBef>
                    <a:spcPts val="800"/>
                  </a:spcBef>
                  <a:buSzPct val="100000"/>
                  <a:buFont typeface="Arial"/>
                  <a:buChar char="•"/>
                  <a:defRPr sz="2100">
                    <a:solidFill>
                      <a:srgbClr val="FFFFFF"/>
                    </a:solidFill>
                  </a:defRPr>
                </a:lvl1pPr>
              </a:lstStyle>
              <a:p>
                <a:r>
                  <a:rPr sz="2800" dirty="0"/>
                  <a:t>Symptoms history – to be monitored</a:t>
                </a:r>
              </a:p>
            </p:txBody>
          </p:sp>
        </p:grpSp>
        <p:sp>
          <p:nvSpPr>
            <p:cNvPr id="703" name="Rounded Rectangle"/>
            <p:cNvSpPr/>
            <p:nvPr/>
          </p:nvSpPr>
          <p:spPr>
            <a:xfrm>
              <a:off x="81428" y="1299368"/>
              <a:ext cx="1720567" cy="651442"/>
            </a:xfrm>
            <a:prstGeom prst="roundRect">
              <a:avLst>
                <a:gd name="adj" fmla="val 10000"/>
              </a:avLst>
            </a:prstGeom>
            <a:solidFill>
              <a:srgbClr val="C0CCE1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/>
            </a:p>
          </p:txBody>
        </p:sp>
        <p:grpSp>
          <p:nvGrpSpPr>
            <p:cNvPr id="706" name="Group"/>
            <p:cNvGrpSpPr/>
            <p:nvPr/>
          </p:nvGrpSpPr>
          <p:grpSpPr>
            <a:xfrm>
              <a:off x="0" y="2123849"/>
              <a:ext cx="8602824" cy="651442"/>
              <a:chOff x="0" y="-71249"/>
              <a:chExt cx="8602823" cy="651441"/>
            </a:xfrm>
          </p:grpSpPr>
          <p:sp>
            <p:nvSpPr>
              <p:cNvPr id="704" name="Rounded Rectangle"/>
              <p:cNvSpPr/>
              <p:nvPr/>
            </p:nvSpPr>
            <p:spPr>
              <a:xfrm>
                <a:off x="0" y="-71249"/>
                <a:ext cx="8602823" cy="651441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rgbClr val="2E5E97"/>
                  </a:gs>
                  <a:gs pos="80000">
                    <a:srgbClr val="3C7BC7"/>
                  </a:gs>
                  <a:gs pos="100000">
                    <a:srgbClr val="3A7CCA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1300"/>
                  </a:spcBef>
                  <a:defRPr sz="21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05" name="Contact / Travel history"/>
              <p:cNvSpPr txBox="1"/>
              <p:nvPr/>
            </p:nvSpPr>
            <p:spPr>
              <a:xfrm>
                <a:off x="1801993" y="-33790"/>
                <a:ext cx="6800829" cy="5493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80010" tIns="80010" rIns="80010" bIns="80010" numCol="1" anchor="ctr">
                <a:spAutoFit/>
              </a:bodyPr>
              <a:lstStyle>
                <a:lvl1pPr marL="342900" indent="-342900" defTabSz="933450">
                  <a:lnSpc>
                    <a:spcPct val="90000"/>
                  </a:lnSpc>
                  <a:spcBef>
                    <a:spcPts val="800"/>
                  </a:spcBef>
                  <a:buSzPct val="100000"/>
                  <a:buFont typeface="Arial"/>
                  <a:buChar char="•"/>
                  <a:defRPr sz="2100">
                    <a:solidFill>
                      <a:srgbClr val="FFFFFF"/>
                    </a:solidFill>
                  </a:defRPr>
                </a:lvl1pPr>
              </a:lstStyle>
              <a:p>
                <a:r>
                  <a:rPr sz="2800" dirty="0"/>
                  <a:t>Contact / Travel history</a:t>
                </a:r>
              </a:p>
            </p:txBody>
          </p:sp>
        </p:grpSp>
        <p:sp>
          <p:nvSpPr>
            <p:cNvPr id="707" name="Rounded Rectangle"/>
            <p:cNvSpPr/>
            <p:nvPr/>
          </p:nvSpPr>
          <p:spPr>
            <a:xfrm>
              <a:off x="81428" y="2195098"/>
              <a:ext cx="1720567" cy="651442"/>
            </a:xfrm>
            <a:prstGeom prst="roundRect">
              <a:avLst>
                <a:gd name="adj" fmla="val 10000"/>
              </a:avLst>
            </a:prstGeom>
            <a:solidFill>
              <a:srgbClr val="C0CCE1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/>
            </a:p>
          </p:txBody>
        </p:sp>
        <p:grpSp>
          <p:nvGrpSpPr>
            <p:cNvPr id="710" name="Group"/>
            <p:cNvGrpSpPr/>
            <p:nvPr/>
          </p:nvGrpSpPr>
          <p:grpSpPr>
            <a:xfrm>
              <a:off x="0" y="3090773"/>
              <a:ext cx="8602824" cy="622831"/>
              <a:chOff x="0" y="-201875"/>
              <a:chExt cx="8602823" cy="622830"/>
            </a:xfrm>
          </p:grpSpPr>
          <p:sp>
            <p:nvSpPr>
              <p:cNvPr id="708" name="Rounded Rectangle"/>
              <p:cNvSpPr/>
              <p:nvPr/>
            </p:nvSpPr>
            <p:spPr>
              <a:xfrm>
                <a:off x="0" y="-201875"/>
                <a:ext cx="8602823" cy="622830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rgbClr val="2E5E97"/>
                  </a:gs>
                  <a:gs pos="80000">
                    <a:srgbClr val="3C7BC7"/>
                  </a:gs>
                  <a:gs pos="100000">
                    <a:srgbClr val="3A7CCA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1300"/>
                  </a:spcBef>
                  <a:defRPr sz="21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09" name="Residence in containment zone"/>
              <p:cNvSpPr txBox="1"/>
              <p:nvPr/>
            </p:nvSpPr>
            <p:spPr>
              <a:xfrm>
                <a:off x="1801993" y="-176290"/>
                <a:ext cx="6800829" cy="5493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80010" tIns="80010" rIns="80010" bIns="80010" numCol="1" anchor="ctr">
                <a:spAutoFit/>
              </a:bodyPr>
              <a:lstStyle>
                <a:lvl1pPr marL="342900" indent="-342900" defTabSz="933450">
                  <a:lnSpc>
                    <a:spcPct val="90000"/>
                  </a:lnSpc>
                  <a:spcBef>
                    <a:spcPts val="800"/>
                  </a:spcBef>
                  <a:buSzPct val="100000"/>
                  <a:buFont typeface="Arial"/>
                  <a:buChar char="•"/>
                  <a:defRPr sz="2100">
                    <a:solidFill>
                      <a:srgbClr val="FFFFFF"/>
                    </a:solidFill>
                  </a:defRPr>
                </a:lvl1pPr>
              </a:lstStyle>
              <a:p>
                <a:r>
                  <a:rPr sz="2800" dirty="0"/>
                  <a:t>Residence in containment zone</a:t>
                </a:r>
              </a:p>
            </p:txBody>
          </p:sp>
        </p:grpSp>
        <p:sp>
          <p:nvSpPr>
            <p:cNvPr id="711" name="Rounded Rectangle"/>
            <p:cNvSpPr/>
            <p:nvPr/>
          </p:nvSpPr>
          <p:spPr>
            <a:xfrm>
              <a:off x="81428" y="3090828"/>
              <a:ext cx="1720567" cy="651442"/>
            </a:xfrm>
            <a:prstGeom prst="roundRect">
              <a:avLst>
                <a:gd name="adj" fmla="val 10000"/>
              </a:avLst>
            </a:prstGeom>
            <a:solidFill>
              <a:srgbClr val="C0CCE1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/>
            </a:p>
          </p:txBody>
        </p:sp>
        <p:grpSp>
          <p:nvGrpSpPr>
            <p:cNvPr id="714" name="Group"/>
            <p:cNvGrpSpPr/>
            <p:nvPr/>
          </p:nvGrpSpPr>
          <p:grpSpPr>
            <a:xfrm>
              <a:off x="-1" y="3997142"/>
              <a:ext cx="8602824" cy="814304"/>
              <a:chOff x="-1" y="-393054"/>
              <a:chExt cx="8602823" cy="814302"/>
            </a:xfrm>
          </p:grpSpPr>
          <p:sp>
            <p:nvSpPr>
              <p:cNvPr id="712" name="Rounded Rectangle"/>
              <p:cNvSpPr/>
              <p:nvPr/>
            </p:nvSpPr>
            <p:spPr>
              <a:xfrm>
                <a:off x="-1" y="-393054"/>
                <a:ext cx="8602823" cy="814302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rgbClr val="2E5E97"/>
                  </a:gs>
                  <a:gs pos="80000">
                    <a:srgbClr val="3C7BC7"/>
                  </a:gs>
                  <a:gs pos="100000">
                    <a:srgbClr val="3A7CCA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1300"/>
                  </a:spcBef>
                  <a:defRPr sz="21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13" name="History of fever among family members"/>
              <p:cNvSpPr txBox="1"/>
              <p:nvPr/>
            </p:nvSpPr>
            <p:spPr>
              <a:xfrm>
                <a:off x="1801993" y="-298900"/>
                <a:ext cx="6800829" cy="5493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80010" tIns="80010" rIns="80010" bIns="80010" numCol="1" anchor="ctr">
                <a:spAutoFit/>
              </a:bodyPr>
              <a:lstStyle>
                <a:lvl1pPr marL="342900" indent="-342900" defTabSz="933450">
                  <a:lnSpc>
                    <a:spcPct val="90000"/>
                  </a:lnSpc>
                  <a:spcBef>
                    <a:spcPts val="800"/>
                  </a:spcBef>
                  <a:buSzPct val="100000"/>
                  <a:buFont typeface="Arial"/>
                  <a:buChar char="•"/>
                  <a:defRPr sz="2100">
                    <a:solidFill>
                      <a:srgbClr val="FFFFFF"/>
                    </a:solidFill>
                  </a:defRPr>
                </a:lvl1pPr>
              </a:lstStyle>
              <a:p>
                <a:r>
                  <a:rPr sz="2800" dirty="0"/>
                  <a:t>History of fever among family members</a:t>
                </a:r>
              </a:p>
            </p:txBody>
          </p:sp>
        </p:grpSp>
        <p:sp>
          <p:nvSpPr>
            <p:cNvPr id="715" name="Rounded Rectangle"/>
            <p:cNvSpPr/>
            <p:nvPr/>
          </p:nvSpPr>
          <p:spPr>
            <a:xfrm>
              <a:off x="81428" y="3986558"/>
              <a:ext cx="1720567" cy="651442"/>
            </a:xfrm>
            <a:prstGeom prst="roundRect">
              <a:avLst>
                <a:gd name="adj" fmla="val 10000"/>
              </a:avLst>
            </a:prstGeom>
            <a:solidFill>
              <a:srgbClr val="C0CCE1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/>
            </a:p>
          </p:txBody>
        </p:sp>
      </p:grpSp>
      <p:sp>
        <p:nvSpPr>
          <p:cNvPr id="717" name="Rectangle"/>
          <p:cNvSpPr/>
          <p:nvPr/>
        </p:nvSpPr>
        <p:spPr>
          <a:xfrm>
            <a:off x="-9195" y="1253747"/>
            <a:ext cx="2127481" cy="527285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pic>
        <p:nvPicPr>
          <p:cNvPr id="718" name="24CB9E18-9B09-4D31-9E97-60E245447178-L0-001.jpeg" descr="24CB9E18-9B09-4D31-9E97-60E245447178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4868" y="1202196"/>
            <a:ext cx="920835" cy="824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719" name="BD727A1A-2A31-4DBB-9257-4105E87549F5-L0-001.jpeg" descr="BD727A1A-2A31-4DBB-9257-4105E87549F5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1032" y="2284371"/>
            <a:ext cx="748517" cy="817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0" name="84E55EDE-2C9C-484B-A081-FE4731B74D06-L0-001.png" descr="84E55EDE-2C9C-484B-A081-FE4731B74D06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3758" y="3298649"/>
            <a:ext cx="803055" cy="803054"/>
          </a:xfrm>
          <a:prstGeom prst="rect">
            <a:avLst/>
          </a:prstGeom>
          <a:ln w="12700">
            <a:miter lim="400000"/>
          </a:ln>
        </p:spPr>
      </p:pic>
      <p:pic>
        <p:nvPicPr>
          <p:cNvPr id="721" name="5013014A-BD04-41BB-90DC-99498DB57D87-L0-001.jpeg" descr="5013014A-BD04-41BB-90DC-99498DB57D87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3850" y="4249034"/>
            <a:ext cx="762871" cy="76287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2" name="034C16CA-C852-47A3-A1F6-B16182CEF9EC-L0-001.jpeg" descr="034C16CA-C852-47A3-A1F6-B16182CEF9EC-L0-001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1032" y="5268744"/>
            <a:ext cx="791962" cy="788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723" name="5A24ECC6-93A6-4589-A1DC-50153A3A14F2-L0-001.png" descr="5A24ECC6-93A6-4589-A1DC-50153A3A14F2-L0-00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405938" y="420674"/>
            <a:ext cx="1278387" cy="8264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Title 3"/>
          <p:cNvSpPr txBox="1">
            <a:spLocks noGrp="1"/>
          </p:cNvSpPr>
          <p:nvPr>
            <p:ph type="title"/>
          </p:nvPr>
        </p:nvSpPr>
        <p:spPr>
          <a:xfrm>
            <a:off x="416016" y="178130"/>
            <a:ext cx="8229600" cy="917371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r>
              <a:rPr sz="3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Symptoms questionnaire</a:t>
            </a:r>
          </a:p>
        </p:txBody>
      </p:sp>
      <p:pic>
        <p:nvPicPr>
          <p:cNvPr id="727" name="AA820F4A-3767-47A7-92FD-67A8C3C8179A-L0-001.png" descr="AA820F4A-3767-47A7-92FD-67A8C3C8179A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9225" y="375894"/>
            <a:ext cx="565081" cy="5650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48" y="1330036"/>
            <a:ext cx="7647668" cy="521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53" y="488389"/>
            <a:ext cx="8882743" cy="889150"/>
          </a:xfr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COLD-FLU-COVID-19: </a:t>
            </a:r>
            <a:br>
              <a:rPr lang="en-US" sz="32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32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Comparison 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of symptoms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631389"/>
            <a:ext cx="7883525" cy="476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09549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6917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r>
              <a:rPr sz="4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Thermal screening</a:t>
            </a:r>
          </a:p>
        </p:txBody>
      </p:sp>
      <p:pic>
        <p:nvPicPr>
          <p:cNvPr id="743" name="FCE392B3-32A4-4066-9657-25FBD5922AE0-L0-001.png" descr="FCE392B3-32A4-4066-9657-25FBD5922AE0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084" y="1048895"/>
            <a:ext cx="791775" cy="1148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4" name="292F898B-FEE7-4941-BDE8-FA193396174D-L0-001.jpeg" descr="292F898B-FEE7-4941-BDE8-FA193396174D-L0-001.jpeg"/>
          <p:cNvPicPr>
            <a:picLocks noChangeAspect="1"/>
          </p:cNvPicPr>
          <p:nvPr/>
        </p:nvPicPr>
        <p:blipFill>
          <a:blip r:embed="rId3">
            <a:extLst/>
          </a:blip>
          <a:srcRect l="17028" t="20705" r="14583" b="28741"/>
          <a:stretch>
            <a:fillRect/>
          </a:stretch>
        </p:blipFill>
        <p:spPr>
          <a:xfrm rot="21598121">
            <a:off x="425279" y="4883583"/>
            <a:ext cx="991126" cy="788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7" h="21580" extrusionOk="0">
                <a:moveTo>
                  <a:pt x="14555" y="0"/>
                </a:moveTo>
                <a:cubicBezTo>
                  <a:pt x="13172" y="-16"/>
                  <a:pt x="13047" y="1665"/>
                  <a:pt x="14104" y="5970"/>
                </a:cubicBezTo>
                <a:cubicBezTo>
                  <a:pt x="14655" y="8213"/>
                  <a:pt x="15183" y="10218"/>
                  <a:pt x="15277" y="10421"/>
                </a:cubicBezTo>
                <a:cubicBezTo>
                  <a:pt x="15584" y="11078"/>
                  <a:pt x="17212" y="10811"/>
                  <a:pt x="17725" y="10019"/>
                </a:cubicBezTo>
                <a:cubicBezTo>
                  <a:pt x="18143" y="9374"/>
                  <a:pt x="18048" y="8541"/>
                  <a:pt x="17147" y="4983"/>
                </a:cubicBezTo>
                <a:cubicBezTo>
                  <a:pt x="16049" y="646"/>
                  <a:pt x="15717" y="13"/>
                  <a:pt x="14555" y="0"/>
                </a:cubicBezTo>
                <a:close/>
                <a:moveTo>
                  <a:pt x="10279" y="5883"/>
                </a:moveTo>
                <a:cubicBezTo>
                  <a:pt x="9493" y="5883"/>
                  <a:pt x="8894" y="6989"/>
                  <a:pt x="8894" y="8434"/>
                </a:cubicBezTo>
                <a:cubicBezTo>
                  <a:pt x="8894" y="10392"/>
                  <a:pt x="9441" y="10135"/>
                  <a:pt x="10143" y="7848"/>
                </a:cubicBezTo>
                <a:cubicBezTo>
                  <a:pt x="10588" y="6398"/>
                  <a:pt x="10624" y="5883"/>
                  <a:pt x="10279" y="5883"/>
                </a:cubicBezTo>
                <a:close/>
                <a:moveTo>
                  <a:pt x="12039" y="6687"/>
                </a:moveTo>
                <a:cubicBezTo>
                  <a:pt x="11910" y="6809"/>
                  <a:pt x="11743" y="7313"/>
                  <a:pt x="11444" y="8272"/>
                </a:cubicBezTo>
                <a:cubicBezTo>
                  <a:pt x="11091" y="9399"/>
                  <a:pt x="10806" y="10422"/>
                  <a:pt x="10806" y="10551"/>
                </a:cubicBezTo>
                <a:cubicBezTo>
                  <a:pt x="10806" y="11210"/>
                  <a:pt x="11629" y="10645"/>
                  <a:pt x="12149" y="9628"/>
                </a:cubicBezTo>
                <a:cubicBezTo>
                  <a:pt x="12558" y="8829"/>
                  <a:pt x="12638" y="8128"/>
                  <a:pt x="12413" y="7349"/>
                </a:cubicBezTo>
                <a:cubicBezTo>
                  <a:pt x="12260" y="6821"/>
                  <a:pt x="12167" y="6564"/>
                  <a:pt x="12039" y="6687"/>
                </a:cubicBezTo>
                <a:close/>
                <a:moveTo>
                  <a:pt x="20224" y="11767"/>
                </a:moveTo>
                <a:cubicBezTo>
                  <a:pt x="19598" y="11767"/>
                  <a:pt x="18607" y="12477"/>
                  <a:pt x="17598" y="13645"/>
                </a:cubicBezTo>
                <a:cubicBezTo>
                  <a:pt x="16269" y="15181"/>
                  <a:pt x="15807" y="15454"/>
                  <a:pt x="15022" y="15154"/>
                </a:cubicBezTo>
                <a:cubicBezTo>
                  <a:pt x="14495" y="14952"/>
                  <a:pt x="12610" y="14194"/>
                  <a:pt x="10832" y="13471"/>
                </a:cubicBezTo>
                <a:cubicBezTo>
                  <a:pt x="6953" y="11894"/>
                  <a:pt x="5203" y="12040"/>
                  <a:pt x="3190" y="14112"/>
                </a:cubicBezTo>
                <a:cubicBezTo>
                  <a:pt x="2075" y="15259"/>
                  <a:pt x="1657" y="15446"/>
                  <a:pt x="1133" y="15023"/>
                </a:cubicBezTo>
                <a:cubicBezTo>
                  <a:pt x="-205" y="13942"/>
                  <a:pt x="-373" y="15333"/>
                  <a:pt x="708" y="18541"/>
                </a:cubicBezTo>
                <a:cubicBezTo>
                  <a:pt x="1271" y="20212"/>
                  <a:pt x="1834" y="21584"/>
                  <a:pt x="1958" y="21580"/>
                </a:cubicBezTo>
                <a:cubicBezTo>
                  <a:pt x="2406" y="21565"/>
                  <a:pt x="3007" y="20830"/>
                  <a:pt x="3241" y="20017"/>
                </a:cubicBezTo>
                <a:cubicBezTo>
                  <a:pt x="3591" y="18800"/>
                  <a:pt x="6029" y="18374"/>
                  <a:pt x="8503" y="19105"/>
                </a:cubicBezTo>
                <a:cubicBezTo>
                  <a:pt x="12626" y="20324"/>
                  <a:pt x="12813" y="20306"/>
                  <a:pt x="15821" y="18367"/>
                </a:cubicBezTo>
                <a:cubicBezTo>
                  <a:pt x="18564" y="16598"/>
                  <a:pt x="18992" y="16127"/>
                  <a:pt x="20522" y="13146"/>
                </a:cubicBezTo>
                <a:lnTo>
                  <a:pt x="21227" y="11767"/>
                </a:lnTo>
                <a:lnTo>
                  <a:pt x="20224" y="11767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745" name="TextBox 1"/>
          <p:cNvSpPr txBox="1"/>
          <p:nvPr/>
        </p:nvSpPr>
        <p:spPr>
          <a:xfrm>
            <a:off x="2980706" y="2150997"/>
            <a:ext cx="5864768" cy="646327"/>
          </a:xfrm>
          <a:prstGeom prst="rect">
            <a:avLst/>
          </a:prstGeom>
          <a:solidFill>
            <a:srgbClr val="C1FFFF"/>
          </a:solidFill>
          <a:ln w="127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ctr">
            <a:spAutoFit/>
          </a:bodyPr>
          <a:lstStyle/>
          <a:p>
            <a:r>
              <a:rPr lang="en-US" dirty="0"/>
              <a:t>In case of abnormality, MLOP  in charge </a:t>
            </a:r>
            <a:r>
              <a:rPr lang="en-US" dirty="0" smtClean="0"/>
              <a:t>of </a:t>
            </a:r>
            <a:r>
              <a:rPr lang="en-US" dirty="0"/>
              <a:t>thermal screening to inform physician </a:t>
            </a:r>
            <a:r>
              <a:rPr lang="en-US" dirty="0" smtClean="0"/>
              <a:t>immediately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1618040" y="1103472"/>
            <a:ext cx="7227434" cy="10392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342900" indent="-342900" defTabSz="1244600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2800">
                <a:solidFill>
                  <a:srgbClr val="FFFFFF"/>
                </a:solidFill>
              </a:defRPr>
            </a:pPr>
            <a:r>
              <a:rPr lang="en-US" sz="2400" dirty="0">
                <a:solidFill>
                  <a:schemeClr val="bg1"/>
                </a:solidFill>
              </a:rPr>
              <a:t>High repeat 2 times &gt; 38</a:t>
            </a:r>
            <a:r>
              <a:rPr lang="en-US" sz="2400" baseline="30000" dirty="0">
                <a:solidFill>
                  <a:schemeClr val="bg1"/>
                </a:solidFill>
              </a:rPr>
              <a:t>o </a:t>
            </a:r>
            <a:r>
              <a:rPr lang="en-US" sz="2400" dirty="0">
                <a:solidFill>
                  <a:schemeClr val="bg1"/>
                </a:solidFill>
              </a:rPr>
              <a:t>C or</a:t>
            </a:r>
          </a:p>
          <a:p>
            <a:pPr marL="342900" indent="-342900" defTabSz="1244600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2800">
                <a:solidFill>
                  <a:srgbClr val="FFFFFF"/>
                </a:solidFill>
              </a:defRPr>
            </a:pPr>
            <a:r>
              <a:rPr lang="en-US" sz="2400" dirty="0">
                <a:solidFill>
                  <a:schemeClr val="bg1"/>
                </a:solidFill>
              </a:rPr>
              <a:t>&gt; 100℉ ( exclude </a:t>
            </a:r>
            <a:r>
              <a:rPr lang="en-US" sz="2400" dirty="0" err="1">
                <a:solidFill>
                  <a:schemeClr val="bg1"/>
                </a:solidFill>
              </a:rPr>
              <a:t>ext</a:t>
            </a:r>
            <a:r>
              <a:rPr lang="en-US" sz="2400" dirty="0">
                <a:solidFill>
                  <a:schemeClr val="bg1"/>
                </a:solidFill>
              </a:rPr>
              <a:t> temp </a:t>
            </a:r>
            <a:r>
              <a:rPr lang="en-US" sz="2400" dirty="0" smtClean="0">
                <a:solidFill>
                  <a:schemeClr val="bg1"/>
                </a:solidFill>
              </a:rPr>
              <a:t>heat)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18040" y="3052304"/>
            <a:ext cx="7227434" cy="100899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342900" indent="-342900" defTabSz="1244600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2800">
                <a:solidFill>
                  <a:srgbClr val="FFFFFF"/>
                </a:solidFill>
              </a:defRPr>
            </a:pPr>
            <a:r>
              <a:rPr lang="en-US" dirty="0"/>
              <a:t>Physician assessment - if vitals stable and lungs clear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</p:txBody>
      </p:sp>
      <p:pic>
        <p:nvPicPr>
          <p:cNvPr id="21" name="2A57662E-6F18-4561-8D24-C0B6D268488E-L0-001.png" descr="2A57662E-6F18-4561-8D24-C0B6D268488E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3644" y="2859599"/>
            <a:ext cx="1394396" cy="139439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2" name="Arrow"/>
          <p:cNvSpPr/>
          <p:nvPr/>
        </p:nvSpPr>
        <p:spPr>
          <a:xfrm rot="5400000">
            <a:off x="1675406" y="2287672"/>
            <a:ext cx="680895" cy="409663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ctr">
            <a:noAutofit/>
          </a:bodyPr>
          <a:lstStyle/>
          <a:p>
            <a:pPr algn="ctr" defTabSz="1022350">
              <a:lnSpc>
                <a:spcPct val="90000"/>
              </a:lnSpc>
              <a:spcBef>
                <a:spcPts val="1300"/>
              </a:spcBef>
              <a:defRPr sz="2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1618040" y="4796710"/>
            <a:ext cx="7227434" cy="123058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342900" indent="-342900" defTabSz="1244600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</a:pPr>
            <a:r>
              <a:rPr lang="en-US" sz="2400" dirty="0" err="1">
                <a:solidFill>
                  <a:srgbClr val="FFFFFF"/>
                </a:solidFill>
              </a:rPr>
              <a:t>Paracetamol</a:t>
            </a:r>
            <a:r>
              <a:rPr lang="en-US" sz="2400" dirty="0">
                <a:solidFill>
                  <a:srgbClr val="FFFFFF"/>
                </a:solidFill>
              </a:rPr>
              <a:t> and Antibiotic if needed (secondary infection )  </a:t>
            </a:r>
            <a:r>
              <a:rPr lang="en-US" sz="2400" dirty="0" err="1">
                <a:solidFill>
                  <a:srgbClr val="FFFFFF"/>
                </a:solidFill>
              </a:rPr>
              <a:t>Tab.Azithral</a:t>
            </a:r>
            <a:r>
              <a:rPr lang="en-US" sz="2400" dirty="0">
                <a:solidFill>
                  <a:srgbClr val="FFFFFF"/>
                </a:solidFill>
              </a:rPr>
              <a:t> 500mg OD for 5days  or </a:t>
            </a:r>
            <a:r>
              <a:rPr lang="en-US" sz="2400" dirty="0" err="1">
                <a:solidFill>
                  <a:srgbClr val="FFFFFF"/>
                </a:solidFill>
              </a:rPr>
              <a:t>Cap.Amoxycllin</a:t>
            </a:r>
            <a:r>
              <a:rPr lang="en-US" sz="2400" dirty="0">
                <a:solidFill>
                  <a:srgbClr val="FFFFFF"/>
                </a:solidFill>
              </a:rPr>
              <a:t> and </a:t>
            </a:r>
            <a:r>
              <a:rPr lang="en-US" sz="2400" dirty="0" err="1">
                <a:solidFill>
                  <a:srgbClr val="FFFFFF"/>
                </a:solidFill>
              </a:rPr>
              <a:t>Clavunic</a:t>
            </a:r>
            <a:r>
              <a:rPr lang="en-US" sz="2400" dirty="0">
                <a:solidFill>
                  <a:srgbClr val="FFFFFF"/>
                </a:solidFill>
              </a:rPr>
              <a:t>  acid 625mg BD</a:t>
            </a:r>
          </a:p>
        </p:txBody>
      </p:sp>
      <p:sp>
        <p:nvSpPr>
          <p:cNvPr id="24" name="Arrow"/>
          <p:cNvSpPr/>
          <p:nvPr/>
        </p:nvSpPr>
        <p:spPr>
          <a:xfrm rot="5400000">
            <a:off x="1675406" y="4197553"/>
            <a:ext cx="680895" cy="409663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ctr">
            <a:noAutofit/>
          </a:bodyPr>
          <a:lstStyle/>
          <a:p>
            <a:pPr algn="ctr" defTabSz="1022350">
              <a:lnSpc>
                <a:spcPct val="90000"/>
              </a:lnSpc>
              <a:spcBef>
                <a:spcPts val="1300"/>
              </a:spcBef>
              <a:defRPr sz="23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29806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Immediate hospital admission"/>
          <p:cNvSpPr txBox="1"/>
          <p:nvPr/>
        </p:nvSpPr>
        <p:spPr>
          <a:xfrm>
            <a:off x="504497" y="130628"/>
            <a:ext cx="8135007" cy="1793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 algn="ctr">
              <a:defRPr sz="4000" b="1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defRPr>
            </a:lvl1pPr>
            <a:lvl2pPr algn="ctr">
              <a:defRPr sz="4400" b="1" u="sng">
                <a:solidFill>
                  <a:srgbClr val="00B0F0"/>
                </a:solidFill>
              </a:defRPr>
            </a:lvl2pPr>
            <a:lvl3pPr algn="ctr">
              <a:defRPr sz="4400" b="1" u="sng">
                <a:solidFill>
                  <a:srgbClr val="00B0F0"/>
                </a:solidFill>
              </a:defRPr>
            </a:lvl3pPr>
            <a:lvl4pPr algn="ctr">
              <a:defRPr sz="4400" b="1" u="sng">
                <a:solidFill>
                  <a:srgbClr val="00B0F0"/>
                </a:solidFill>
              </a:defRPr>
            </a:lvl4pPr>
            <a:lvl5pPr algn="ctr">
              <a:defRPr sz="4400" b="1" u="sng">
                <a:solidFill>
                  <a:srgbClr val="00B0F0"/>
                </a:solidFill>
              </a:defRPr>
            </a:lvl5pPr>
            <a:lvl6pPr algn="ctr">
              <a:defRPr sz="4400" b="1" u="sng">
                <a:solidFill>
                  <a:srgbClr val="00B0F0"/>
                </a:solidFill>
              </a:defRPr>
            </a:lvl6pPr>
            <a:lvl7pPr algn="ctr">
              <a:defRPr sz="4400" b="1" u="sng">
                <a:solidFill>
                  <a:srgbClr val="00B0F0"/>
                </a:solidFill>
              </a:defRPr>
            </a:lvl7pPr>
            <a:lvl8pPr algn="ctr">
              <a:defRPr sz="4400" b="1" u="sng">
                <a:solidFill>
                  <a:srgbClr val="00B0F0"/>
                </a:solidFill>
              </a:defRPr>
            </a:lvl8pPr>
            <a:lvl9pPr algn="ctr">
              <a:defRPr sz="4400" b="1" u="sng">
                <a:solidFill>
                  <a:srgbClr val="00B0F0"/>
                </a:solidFill>
              </a:defRPr>
            </a:lvl9pPr>
          </a:lstStyle>
          <a:p>
            <a:r>
              <a:rPr sz="3600" dirty="0"/>
              <a:t>Covid suspect employee-</a:t>
            </a:r>
          </a:p>
          <a:p>
            <a:r>
              <a:rPr sz="3600" dirty="0"/>
              <a:t>Immediate hospital admission criteria</a:t>
            </a:r>
          </a:p>
          <a:p>
            <a:r>
              <a:rPr sz="3600" dirty="0"/>
              <a:t>(Govt. </a:t>
            </a:r>
            <a:r>
              <a:rPr sz="3600" dirty="0" err="1"/>
              <a:t>Rajaji</a:t>
            </a:r>
            <a:r>
              <a:rPr sz="3600" dirty="0"/>
              <a:t> </a:t>
            </a:r>
            <a:r>
              <a:rPr sz="3600" dirty="0" smtClean="0"/>
              <a:t>Hospital</a:t>
            </a:r>
            <a:r>
              <a:rPr lang="en-US" sz="3600" dirty="0" smtClean="0"/>
              <a:t>, Madurai</a:t>
            </a:r>
            <a:r>
              <a:rPr sz="3600" dirty="0" smtClean="0"/>
              <a:t>)</a:t>
            </a:r>
            <a:endParaRPr sz="3600" dirty="0"/>
          </a:p>
        </p:txBody>
      </p:sp>
      <p:pic>
        <p:nvPicPr>
          <p:cNvPr id="750" name="58CBDD46-D2E4-444C-86BE-9FF9E98E85B9-L0-001.png" descr="58CBDD46-D2E4-444C-86BE-9FF9E98E85B9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4497" y="4734858"/>
            <a:ext cx="1189436" cy="1394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1" name="A57E7E6F-D86F-4214-99E6-77044C7866CC-L0-001.png" descr="A57E7E6F-D86F-4214-99E6-77044C7866CC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69304" y="2147910"/>
            <a:ext cx="1161453" cy="1161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752" name="BA2BA04D-7423-4A92-98EE-FF54AEB5EDFB-L0-001.png" descr="BA2BA04D-7423-4A92-98EE-FF54AEB5EDFB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75526" y="3944230"/>
            <a:ext cx="1126944" cy="1126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753" name="F37479FF-AF5C-45BC-889F-3AD3F023D559-L0-001.png" descr="F37479FF-AF5C-45BC-889F-3AD3F023D559-L0-0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5692" y="3467278"/>
            <a:ext cx="1182851" cy="1182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4" name="5C564B10-0D71-4458-B298-6FB2B189AB26-L0-001.png" descr="5C564B10-0D71-4458-B298-6FB2B189AB26-L0-00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17118" y="2069366"/>
            <a:ext cx="1239997" cy="123999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1824152" y="2427756"/>
            <a:ext cx="3044731" cy="523216"/>
          </a:xfrm>
          <a:prstGeom prst="rect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Respiratory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distress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4152" y="3797095"/>
            <a:ext cx="3044731" cy="52321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>
            <a:solidFill>
              <a:schemeClr val="bg1">
                <a:lumMod val="6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Spo2&lt; 94%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24152" y="5139848"/>
            <a:ext cx="3044732" cy="584771"/>
          </a:xfrm>
          <a:prstGeom prst="rect">
            <a:avLst/>
          </a:prstGeom>
          <a:solidFill>
            <a:srgbClr val="FFC000"/>
          </a:solidFill>
          <a:ln w="25400" cap="flat">
            <a:solidFill>
              <a:schemeClr val="accent6">
                <a:lumMod val="7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Mental confusion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20191" y="2427756"/>
            <a:ext cx="2613466" cy="52321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>
            <a:solidFill>
              <a:schemeClr val="accent4">
                <a:lumMod val="60000"/>
                <a:lumOff val="4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Chest pain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07743" y="4215316"/>
            <a:ext cx="2438362" cy="58477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chemeClr val="accent5">
                <a:lumMod val="40000"/>
                <a:lumOff val="6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>
              <a:buSzPct val="100000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3200" dirty="0">
                <a:solidFill>
                  <a:schemeClr val="bg1"/>
                </a:solidFill>
              </a:rPr>
              <a:t>Cyanosis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h">
  <a:themeElements>
    <a:clrScheme name="aeh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eh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eh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eh">
  <a:themeElements>
    <a:clrScheme name="aeh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eh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eh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1254</Words>
  <Application>Microsoft Office PowerPoint</Application>
  <PresentationFormat>On-screen Show (4:3)</PresentationFormat>
  <Paragraphs>211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aeh</vt:lpstr>
      <vt:lpstr>COVID CONTINGENCY PLAN FOR EMPLOYEES</vt:lpstr>
      <vt:lpstr>Measures to be taken  for Employee Safety</vt:lpstr>
      <vt:lpstr>Covid -19 Consent form for Staffs</vt:lpstr>
      <vt:lpstr>Training Module</vt:lpstr>
      <vt:lpstr>Employee Screening</vt:lpstr>
      <vt:lpstr>Symptoms questionnaire</vt:lpstr>
      <vt:lpstr>COLD-FLU-COVID-19:  Comparison of symptoms</vt:lpstr>
      <vt:lpstr>Thermal screening</vt:lpstr>
      <vt:lpstr>PowerPoint Presentation</vt:lpstr>
      <vt:lpstr>Protocol for mild-moderately  symptomatic staff</vt:lpstr>
      <vt:lpstr>Day scholars</vt:lpstr>
      <vt:lpstr>Hostel stay </vt:lpstr>
      <vt:lpstr>Location for Examination | Isolation</vt:lpstr>
      <vt:lpstr>Facilities to be maintained</vt:lpstr>
      <vt:lpstr>Investigations</vt:lpstr>
      <vt:lpstr>PowerPoint Presentation</vt:lpstr>
      <vt:lpstr>Critical Alert Indicators</vt:lpstr>
      <vt:lpstr>Return to work </vt:lpstr>
      <vt:lpstr>Protocol: Ocular examination for a  known Covid-19 patient/High suspect </vt:lpstr>
      <vt:lpstr>Protocol contd…</vt:lpstr>
      <vt:lpstr>Risk stratification of employees in our hospital </vt:lpstr>
      <vt:lpstr>Risk stratification of employees after exposure to suspected COVID patient:</vt:lpstr>
      <vt:lpstr>PowerPoint Presentation</vt:lpstr>
      <vt:lpstr>Quarantine policy for staff who came in contact with a patient who became positive after Hospital visit</vt:lpstr>
      <vt:lpstr>Quarantine policy for staff who came in contact with a patient who became positive after Hospital visit</vt:lpstr>
      <vt:lpstr>Risk  Assessment Form</vt:lpstr>
      <vt:lpstr>Quarantine policy continued…</vt:lpstr>
      <vt:lpstr>Sterilisation of Room </vt:lpstr>
      <vt:lpstr>Return of Staff 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CONTINGENCY PLAN FOR EMPLOYEES</dc:title>
  <dc:creator>rms</dc:creator>
  <cp:lastModifiedBy>dtp</cp:lastModifiedBy>
  <cp:revision>43</cp:revision>
  <dcterms:modified xsi:type="dcterms:W3CDTF">2020-06-10T03:57:00Z</dcterms:modified>
</cp:coreProperties>
</file>